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wdp" ContentType="image/vnd.ms-photo"/>
  <Default Extension="emf" ContentType="image/x-em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40"/>
  </p:notesMasterIdLst>
  <p:handoutMasterIdLst>
    <p:handoutMasterId r:id="rId41"/>
  </p:handoutMasterIdLst>
  <p:sldIdLst>
    <p:sldId id="290" r:id="rId3"/>
    <p:sldId id="395" r:id="rId4"/>
    <p:sldId id="291" r:id="rId5"/>
    <p:sldId id="409" r:id="rId6"/>
    <p:sldId id="292" r:id="rId7"/>
    <p:sldId id="296" r:id="rId8"/>
    <p:sldId id="405" r:id="rId9"/>
    <p:sldId id="357" r:id="rId10"/>
    <p:sldId id="406" r:id="rId11"/>
    <p:sldId id="358" r:id="rId12"/>
    <p:sldId id="386" r:id="rId13"/>
    <p:sldId id="385" r:id="rId14"/>
    <p:sldId id="300" r:id="rId15"/>
    <p:sldId id="301" r:id="rId16"/>
    <p:sldId id="294" r:id="rId17"/>
    <p:sldId id="387" r:id="rId18"/>
    <p:sldId id="388" r:id="rId19"/>
    <p:sldId id="389" r:id="rId20"/>
    <p:sldId id="391" r:id="rId21"/>
    <p:sldId id="390" r:id="rId22"/>
    <p:sldId id="392" r:id="rId23"/>
    <p:sldId id="393" r:id="rId24"/>
    <p:sldId id="371" r:id="rId25"/>
    <p:sldId id="381" r:id="rId26"/>
    <p:sldId id="397" r:id="rId27"/>
    <p:sldId id="400" r:id="rId28"/>
    <p:sldId id="384" r:id="rId29"/>
    <p:sldId id="398" r:id="rId30"/>
    <p:sldId id="407" r:id="rId31"/>
    <p:sldId id="401" r:id="rId32"/>
    <p:sldId id="402" r:id="rId33"/>
    <p:sldId id="403" r:id="rId34"/>
    <p:sldId id="355" r:id="rId35"/>
    <p:sldId id="396" r:id="rId36"/>
    <p:sldId id="354" r:id="rId37"/>
    <p:sldId id="347" r:id="rId38"/>
    <p:sldId id="356" r:id="rId39"/>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90"/>
            <p14:sldId id="395"/>
            <p14:sldId id="291"/>
            <p14:sldId id="409"/>
            <p14:sldId id="292"/>
            <p14:sldId id="296"/>
            <p14:sldId id="405"/>
            <p14:sldId id="357"/>
            <p14:sldId id="406"/>
            <p14:sldId id="358"/>
            <p14:sldId id="386"/>
            <p14:sldId id="385"/>
            <p14:sldId id="300"/>
            <p14:sldId id="301"/>
            <p14:sldId id="294"/>
            <p14:sldId id="387"/>
            <p14:sldId id="388"/>
            <p14:sldId id="389"/>
            <p14:sldId id="391"/>
            <p14:sldId id="390"/>
            <p14:sldId id="392"/>
            <p14:sldId id="393"/>
            <p14:sldId id="371"/>
            <p14:sldId id="381"/>
            <p14:sldId id="397"/>
            <p14:sldId id="400"/>
            <p14:sldId id="384"/>
            <p14:sldId id="398"/>
            <p14:sldId id="407"/>
            <p14:sldId id="401"/>
            <p14:sldId id="402"/>
            <p14:sldId id="403"/>
            <p14:sldId id="355"/>
            <p14:sldId id="396"/>
            <p14:sldId id="354"/>
            <p14:sldId id="347"/>
            <p14:sldId id="356"/>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23">
          <p15:clr>
            <a:srgbClr val="A4A3A4"/>
          </p15:clr>
        </p15:guide>
        <p15:guide id="5" orient="horz" pos="451">
          <p15:clr>
            <a:srgbClr val="A4A3A4"/>
          </p15:clr>
        </p15:guide>
        <p15:guide id="6" pos="378">
          <p15:clr>
            <a:srgbClr val="A4A3A4"/>
          </p15:clr>
        </p15:guide>
        <p15:guide id="7" orient="horz">
          <p15:clr>
            <a:srgbClr val="A4A3A4"/>
          </p15:clr>
        </p15:guide>
        <p15:guide id="8" pos="575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3"/>
    <p:restoredTop sz="94444"/>
  </p:normalViewPr>
  <p:slideViewPr>
    <p:cSldViewPr snapToGrid="0" snapToObjects="1">
      <p:cViewPr varScale="1">
        <p:scale>
          <a:sx n="101" d="100"/>
          <a:sy n="101" d="100"/>
        </p:scale>
        <p:origin x="1496" y="192"/>
      </p:cViewPr>
      <p:guideLst>
        <p:guide orient="horz" pos="380"/>
        <p:guide pos="2880"/>
        <p:guide orient="horz" pos="743"/>
        <p:guide pos="5623"/>
        <p:guide orient="horz" pos="451"/>
        <p:guide pos="378"/>
        <p:guide orient="horz"/>
        <p:guide pos="5759"/>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C8304A-DFFA-8D44-987D-C6A231EEF353}" type="datetimeFigureOut">
              <a:rPr lang="de-DE" smtClean="0"/>
              <a:t>19.01.18</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862BDA-D0C6-D741-B11E-503E7169CECA}" type="slidenum">
              <a:rPr lang="de-DE" smtClean="0"/>
              <a:t>‹Nr.›</a:t>
            </a:fld>
            <a:endParaRPr lang="de-DE"/>
          </a:p>
        </p:txBody>
      </p:sp>
    </p:spTree>
    <p:extLst>
      <p:ext uri="{BB962C8B-B14F-4D97-AF65-F5344CB8AC3E}">
        <p14:creationId xmlns:p14="http://schemas.microsoft.com/office/powerpoint/2010/main" val="18110905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3B2492-E1BF-2C46-BEDD-BC560903005F}" type="datetimeFigureOut">
              <a:rPr lang="de-DE" smtClean="0"/>
              <a:t>19.01.18</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DD7C3F-ED51-B441-A1B5-CE97AF9370D2}" type="slidenum">
              <a:rPr lang="de-DE" smtClean="0"/>
              <a:t>‹Nr.›</a:t>
            </a:fld>
            <a:endParaRPr lang="de-DE"/>
          </a:p>
        </p:txBody>
      </p:sp>
    </p:spTree>
    <p:extLst>
      <p:ext uri="{BB962C8B-B14F-4D97-AF65-F5344CB8AC3E}">
        <p14:creationId xmlns:p14="http://schemas.microsoft.com/office/powerpoint/2010/main" val="20588771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1171236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1874096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668214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DFDD7C3F-ED51-B441-A1B5-CE97AF9370D2}" type="slidenum">
              <a:rPr lang="de-DE" smtClean="0"/>
              <a:t>18</a:t>
            </a:fld>
            <a:endParaRPr lang="de-DE"/>
          </a:p>
        </p:txBody>
      </p:sp>
    </p:spTree>
    <p:extLst>
      <p:ext uri="{BB962C8B-B14F-4D97-AF65-F5344CB8AC3E}">
        <p14:creationId xmlns:p14="http://schemas.microsoft.com/office/powerpoint/2010/main" val="16314297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Mit Termen Situationen erkunden</a:t>
            </a:r>
            <a:r>
              <a:rPr lang="de-DE" baseline="0" dirty="0" smtClean="0"/>
              <a:t> heißt, dass Terme allgemeingültige Einsichten in Sachverhalte erkennen lassen. Oles Term beschreibt, dass immer drei Hölzer pro Kästchen hinzukommen. Das kann man in </a:t>
            </a:r>
            <a:r>
              <a:rPr lang="de-DE" baseline="0" dirty="0" err="1" smtClean="0"/>
              <a:t>Merves</a:t>
            </a:r>
            <a:r>
              <a:rPr lang="de-DE" baseline="0" dirty="0" smtClean="0"/>
              <a:t> Term nicht auf den ersten Blick erkennen.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773892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511975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1999513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245397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699349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434441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a:t>
            </a:r>
            <a:r>
              <a:rPr lang="de-DE" baseline="0" dirty="0" smtClean="0"/>
              <a:t>s Plakat zeigt, dass die TN dieser Gruppe losgelöst von ihrem Schulbuch gearbeitet haben und den Unterrichtsgang der mathewerkstatt nachgebaut haben.</a:t>
            </a:r>
          </a:p>
          <a:p>
            <a:r>
              <a:rPr lang="de-DE" baseline="0" dirty="0" smtClean="0"/>
              <a:t>Es bleibt unklar, inwieweit der Unterrichtsgang lediglich kopiert oder durchdacht nachgebaut worden ist. Das Durchdenken des eigenen Materials, was das Ziel dieser Phase war, ist ggf. nicht geschehen.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1658814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1773128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a:t>
            </a:r>
            <a:r>
              <a:rPr lang="de-DE" baseline="0" dirty="0" smtClean="0"/>
              <a:t> Plakat dieser TN-Gruppe zeigt auf, dass hier mit eigenem Material versucht wurde, einen ähnlichen Unterrichtsgang zu bauen.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127367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Plakat dieser Gruppe zeigt, dass</a:t>
            </a:r>
            <a:r>
              <a:rPr lang="de-DE" baseline="0" dirty="0" smtClean="0"/>
              <a:t> ein alternativer Zugang zum Variablenbegriff über das Einsetzen gewählt worden ist. Die Generalisierung wird außen vor gelassen, die </a:t>
            </a:r>
            <a:r>
              <a:rPr lang="de-DE" baseline="0" dirty="0" err="1" smtClean="0"/>
              <a:t>SuS</a:t>
            </a:r>
            <a:r>
              <a:rPr lang="de-DE" baseline="0" dirty="0" smtClean="0"/>
              <a:t> lernen eher mechanisch, wie man Terme aufstellt und Zahlen einsetzt. Ein konzeptionelles Verständnis, was eine Variable ist, wird eher weniger entwickelt. Die TN hatten für diesen Ansatz ihre Gründe: Sie hielten den Ansatz über die Generalisierung für zu kompliziert und wählten deshalb den Ansatz ihres Buches.</a:t>
            </a:r>
          </a:p>
          <a:p>
            <a:r>
              <a:rPr lang="de-DE" baseline="0" dirty="0" smtClean="0"/>
              <a:t>In der Diskussion wären hier die Kritik, dass die Generalisierung fehlt, und die Kritik der TN, dass die Aufgaben zur Generalisierung für ihre Lerngruppe nicht passen, zu thematisieren. Ein Lösungsvorschlag wäre die Beibehaltung des Ziels und eine Anpassung der Aufgaben an die Anforderungen der Lerngruppe.</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1027161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1043398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395312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1795869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Ausgeblendete Folie für die Fortbildner (bitte als Layout aus den Masterfolien wählen)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593742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1709145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20436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1009667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743900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201281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0"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243078510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
        <p:nvSpPr>
          <p:cNvPr id="4"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3072278964"/>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37512264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16" name="Bild 15"/>
          <p:cNvPicPr/>
          <p:nvPr userDrawn="1"/>
        </p:nvPicPr>
        <p:blipFill>
          <a:blip r:embed="rId4">
            <a:extLst>
              <a:ext uri="{28A0092B-C50C-407E-A947-70E740481C1C}">
                <a14:useLocalDpi xmlns:a14="http://schemas.microsoft.com/office/drawing/2010/main" val="0"/>
              </a:ext>
            </a:extLst>
          </a:blip>
          <a:stretch>
            <a:fillRect/>
          </a:stretch>
        </p:blipFill>
        <p:spPr>
          <a:xfrm>
            <a:off x="8241162" y="6251153"/>
            <a:ext cx="770400" cy="278953"/>
          </a:xfrm>
          <a:prstGeom prst="rect">
            <a:avLst/>
          </a:prstGeom>
        </p:spPr>
      </p:pic>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3600" b="1" kern="0">
                <a:solidFill>
                  <a:srgbClr val="327A86"/>
                </a:solidFill>
              </a:rPr>
              <a:t>Titel ohne</a:t>
            </a:r>
            <a:r>
              <a:rPr lang="de-DE" sz="3600" b="1" kern="0" baseline="0">
                <a:solidFill>
                  <a:srgbClr val="327A86"/>
                </a:solidFill>
              </a:rPr>
              <a:t> Bild</a:t>
            </a:r>
            <a:endParaRPr lang="de-DE" sz="3600" b="1" kern="0">
              <a:solidFill>
                <a:srgbClr val="327A86"/>
              </a:solidFill>
            </a:endParaRPr>
          </a:p>
        </p:txBody>
      </p:sp>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3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16" name="Grafik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3603790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pic>
        <p:nvPicPr>
          <p:cNvPr id="24" name="Bild 23"/>
          <p:cNvPicPr/>
          <p:nvPr userDrawn="1"/>
        </p:nvPicPr>
        <p:blipFill>
          <a:blip r:embed="rId4">
            <a:extLst>
              <a:ext uri="{28A0092B-C50C-407E-A947-70E740481C1C}">
                <a14:useLocalDpi xmlns:a14="http://schemas.microsoft.com/office/drawing/2010/main" val="0"/>
              </a:ext>
            </a:extLst>
          </a:blip>
          <a:stretch>
            <a:fillRect/>
          </a:stretch>
        </p:blipFill>
        <p:spPr>
          <a:xfrm>
            <a:off x="8226152" y="6165304"/>
            <a:ext cx="770400" cy="278953"/>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liederung Layout">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smtClean="0"/>
              <a:t>Kapitel</a:t>
            </a:r>
            <a:endParaRPr lang="de-DE" dirty="0"/>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smtClean="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smtClean="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smtClean="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smtClean="0"/>
              <a:t>Kapitel</a:t>
            </a:r>
            <a:endParaRPr lang="de-DE" dirty="0"/>
          </a:p>
        </p:txBody>
      </p:sp>
      <p:pic>
        <p:nvPicPr>
          <p:cNvPr id="2" name="Grafik 1"/>
          <p:cNvPicPr>
            <a:picLocks noChangeAspect="1"/>
          </p:cNvPicPr>
          <p:nvPr userDrawn="1"/>
        </p:nvPicPr>
        <p:blipFill>
          <a:blip r:embed="rId2"/>
          <a:stretch>
            <a:fillRect/>
          </a:stretch>
        </p:blipFill>
        <p:spPr>
          <a:xfrm>
            <a:off x="0" y="1267482"/>
            <a:ext cx="902286" cy="5590517"/>
          </a:xfrm>
          <a:prstGeom prst="rect">
            <a:avLst/>
          </a:prstGeom>
        </p:spPr>
      </p:pic>
    </p:spTree>
    <p:extLst>
      <p:ext uri="{BB962C8B-B14F-4D97-AF65-F5344CB8AC3E}">
        <p14:creationId xmlns:p14="http://schemas.microsoft.com/office/powerpoint/2010/main" val="1466321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52109713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theme" Target="../theme/theme2.xml"/><Relationship Id="rId6" Type="http://schemas.openxmlformats.org/officeDocument/2006/relationships/image" Target="../media/image1.emf"/><Relationship Id="rId7" Type="http://schemas.openxmlformats.org/officeDocument/2006/relationships/image" Target="../media/image2.png"/><Relationship Id="rId8"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dirty="0" smtClean="0"/>
              <a:t>Variablenterme für fachfremd</a:t>
            </a:r>
            <a:r>
              <a:rPr lang="de-DE" baseline="0" dirty="0" smtClean="0"/>
              <a:t> Unterrichtende </a:t>
            </a:r>
            <a:r>
              <a:rPr lang="de-DE" dirty="0" smtClean="0"/>
              <a:t>| Baustein</a:t>
            </a:r>
            <a:r>
              <a:rPr lang="de-DE" baseline="0" dirty="0" smtClean="0"/>
              <a:t> 3</a:t>
            </a:r>
          </a:p>
          <a:p>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695" r:id="rId5"/>
    <p:sldLayoutId id="2147483694" r:id="rId6"/>
    <p:sldLayoutId id="2147483682" r:id="rId7"/>
    <p:sldLayoutId id="2147483727" r:id="rId8"/>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6"/>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2738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r>
              <a:rPr lang="de-DE" dirty="0" smtClean="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hf hdr="0" ftr="0" dt="0"/>
  <p:txStyles>
    <p:titleStyle>
      <a:lvl1pPr algn="l" rtl="0" eaLnBrk="1" fontAlgn="base" hangingPunct="1">
        <a:spcBef>
          <a:spcPct val="0"/>
        </a:spcBef>
        <a:spcAft>
          <a:spcPct val="0"/>
        </a:spcAft>
        <a:defRPr sz="28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9.tiff"/><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4" Type="http://schemas.microsoft.com/office/2007/relationships/hdphoto" Target="../media/hdphoto1.wdp"/><Relationship Id="rId1" Type="http://schemas.openxmlformats.org/officeDocument/2006/relationships/slideLayout" Target="../slideLayouts/slideLayout10.xml"/><Relationship Id="rId2" Type="http://schemas.openxmlformats.org/officeDocument/2006/relationships/notesSlide" Target="../notesSlides/notesSlide19.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4" Type="http://schemas.microsoft.com/office/2007/relationships/hdphoto" Target="../media/hdphoto2.wdp"/><Relationship Id="rId1" Type="http://schemas.openxmlformats.org/officeDocument/2006/relationships/slideLayout" Target="../slideLayouts/slideLayout10.xml"/><Relationship Id="rId2" Type="http://schemas.openxmlformats.org/officeDocument/2006/relationships/notesSlide" Target="../notesSlides/notesSlide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9.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Algebra in der Sekundarstufe I: Einführung von Variablentermen</a:t>
            </a:r>
            <a:endParaRPr lang="de-DE" dirty="0"/>
          </a:p>
        </p:txBody>
      </p:sp>
      <p:sp>
        <p:nvSpPr>
          <p:cNvPr id="3" name="Untertitel 2"/>
          <p:cNvSpPr>
            <a:spLocks noGrp="1"/>
          </p:cNvSpPr>
          <p:nvPr>
            <p:ph type="subTitle" idx="1"/>
          </p:nvPr>
        </p:nvSpPr>
        <p:spPr/>
        <p:txBody>
          <a:bodyPr/>
          <a:lstStyle/>
          <a:p>
            <a:r>
              <a:rPr lang="de-DE" dirty="0"/>
              <a:t>Baustein </a:t>
            </a:r>
            <a:r>
              <a:rPr lang="de-DE" dirty="0" smtClean="0"/>
              <a:t>3, </a:t>
            </a:r>
            <a:r>
              <a:rPr lang="de-DE" dirty="0"/>
              <a:t>Klasse 7: Wie werden Terme und Variablen eingeführt?</a:t>
            </a:r>
          </a:p>
        </p:txBody>
      </p:sp>
      <p:sp>
        <p:nvSpPr>
          <p:cNvPr id="7" name="Abgerundetes Rechteck 6"/>
          <p:cNvSpPr/>
          <p:nvPr/>
        </p:nvSpPr>
        <p:spPr bwMode="auto">
          <a:xfrm>
            <a:off x="755576" y="5918847"/>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smtClean="0">
                <a:latin typeface="Calibri"/>
                <a:cs typeface="Calibri"/>
              </a:rPr>
              <a:t>Für fachfremd </a:t>
            </a:r>
            <a:r>
              <a:rPr lang="de-DE" sz="1800" dirty="0">
                <a:latin typeface="Calibri"/>
                <a:cs typeface="Calibri"/>
              </a:rPr>
              <a:t>Unterrichtende</a:t>
            </a:r>
          </a:p>
        </p:txBody>
      </p:sp>
      <p:pic>
        <p:nvPicPr>
          <p:cNvPr id="8" name="Bild 7" descr="ws15078_DZLM_Icons_Fachfremd.pd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00" y="5889933"/>
            <a:ext cx="535432" cy="535432"/>
          </a:xfrm>
          <a:prstGeom prst="rect">
            <a:avLst/>
          </a:prstGeom>
        </p:spPr>
      </p:pic>
      <p:pic>
        <p:nvPicPr>
          <p:cNvPr id="9" name="Bildplatzhalter 8"/>
          <p:cNvPicPr>
            <a:picLocks noGrp="1" noChangeAspect="1"/>
          </p:cNvPicPr>
          <p:nvPr>
            <p:ph type="pic" sz="quarter" idx="10"/>
          </p:nvPr>
        </p:nvPicPr>
        <p:blipFill rotWithShape="1">
          <a:blip r:embed="rId4"/>
          <a:srcRect t="-1410" b="7718"/>
          <a:stretch/>
        </p:blipFill>
        <p:spPr>
          <a:prstGeom prst="rect">
            <a:avLst/>
          </a:prstGeom>
        </p:spPr>
      </p:pic>
    </p:spTree>
    <p:extLst>
      <p:ext uri="{BB962C8B-B14F-4D97-AF65-F5344CB8AC3E}">
        <p14:creationId xmlns:p14="http://schemas.microsoft.com/office/powerpoint/2010/main" val="16963136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pPr algn="ctr"/>
            <a:r>
              <a:rPr lang="de-DE" dirty="0" smtClean="0"/>
              <a:t>Aktivitäten mit Termen &amp; Variablenaspekte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879984" y="425810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r>
              <a:rPr kumimoji="0" lang="de-DE" sz="1700" b="0" i="1" u="none" strike="noStrike" cap="none" normalizeH="0" dirty="0" smtClean="0">
                <a:ln>
                  <a:noFill/>
                </a:ln>
                <a:solidFill>
                  <a:schemeClr val="tx1"/>
                </a:solidFill>
                <a:effectLst/>
                <a:latin typeface="Calibri" charset="0"/>
                <a:ea typeface="Calibri" charset="0"/>
                <a:cs typeface="Calibri" charset="0"/>
              </a:rPr>
              <a:t>.</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2339752" y="126754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2339752" y="276698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2339751" y="4266416"/>
            <a:ext cx="1347389" cy="1347389"/>
          </a:xfrm>
          <a:prstGeom prst="rect">
            <a:avLst/>
          </a:prstGeom>
          <a:solidFill>
            <a:srgbClr val="CBB98A">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Werkzeug: Term-umformung</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4" name="Inhaltsplatzhalter 12"/>
          <p:cNvSpPr>
            <a:spLocks noGrp="1"/>
          </p:cNvSpPr>
          <p:nvPr>
            <p:ph idx="1"/>
          </p:nvPr>
        </p:nvSpPr>
        <p:spPr>
          <a:xfrm>
            <a:off x="4211960" y="1124744"/>
            <a:ext cx="4536504" cy="4752527"/>
          </a:xfrm>
        </p:spPr>
        <p:txBody>
          <a:bodyPr>
            <a:normAutofit fontScale="92500" lnSpcReduction="20000"/>
          </a:bodyPr>
          <a:lstStyle/>
          <a:p>
            <a:pPr algn="just">
              <a:buClr>
                <a:schemeClr val="tx2"/>
              </a:buClr>
            </a:pPr>
            <a:r>
              <a:rPr lang="de-DE" dirty="0" smtClean="0"/>
              <a:t>Gegenstandsaspekt:</a:t>
            </a:r>
          </a:p>
          <a:p>
            <a:pPr lvl="1">
              <a:buClr>
                <a:schemeClr val="tx2"/>
              </a:buClr>
            </a:pPr>
            <a:r>
              <a:rPr lang="de-DE" dirty="0"/>
              <a:t>In einem Variablenterm zeigen die Variablen an, dass viele Zahlenterme, die sich nur an der Position der Variablen in den Zahlen </a:t>
            </a:r>
            <a:r>
              <a:rPr lang="de-DE" dirty="0" smtClean="0"/>
              <a:t>unterscheiden, </a:t>
            </a:r>
            <a:r>
              <a:rPr lang="de-DE" dirty="0"/>
              <a:t>zusammengefasst worden sind.</a:t>
            </a:r>
          </a:p>
          <a:p>
            <a:pPr lvl="1">
              <a:buClr>
                <a:schemeClr val="tx2"/>
              </a:buClr>
            </a:pPr>
            <a:r>
              <a:rPr lang="de-DE" dirty="0" smtClean="0"/>
              <a:t>Die Variable steht damit stellvertretend </a:t>
            </a:r>
            <a:r>
              <a:rPr lang="de-DE" dirty="0"/>
              <a:t>für eine Zahl oder simultan für mehrere ggf. unendlich viele nicht näher bestimmte </a:t>
            </a:r>
            <a:r>
              <a:rPr lang="de-DE" dirty="0" smtClean="0"/>
              <a:t>Zahlen. </a:t>
            </a:r>
            <a:endParaRPr lang="de-DE" dirty="0"/>
          </a:p>
          <a:p>
            <a:pPr>
              <a:buClr>
                <a:schemeClr val="tx2"/>
              </a:buClr>
            </a:pPr>
            <a:r>
              <a:rPr lang="de-DE" dirty="0" err="1" smtClean="0"/>
              <a:t>Einsetzungaspekt</a:t>
            </a:r>
            <a:r>
              <a:rPr lang="de-DE" dirty="0" smtClean="0"/>
              <a:t>:</a:t>
            </a:r>
            <a:endParaRPr lang="de-DE" dirty="0"/>
          </a:p>
          <a:p>
            <a:pPr lvl="1">
              <a:buClr>
                <a:schemeClr val="tx2"/>
              </a:buClr>
            </a:pPr>
            <a:r>
              <a:rPr lang="de-DE" dirty="0" smtClean="0"/>
              <a:t>Für eine Variable darf eine Zahl </a:t>
            </a:r>
            <a:r>
              <a:rPr lang="de-DE" dirty="0"/>
              <a:t>(und später auch Terme) </a:t>
            </a:r>
            <a:r>
              <a:rPr lang="de-DE" dirty="0" smtClean="0"/>
              <a:t>eingesetzt werden.</a:t>
            </a:r>
          </a:p>
          <a:p>
            <a:pPr>
              <a:buClr>
                <a:schemeClr val="tx2"/>
              </a:buClr>
            </a:pPr>
            <a:r>
              <a:rPr lang="de-DE" dirty="0" err="1" smtClean="0"/>
              <a:t>Kalkülaspekt</a:t>
            </a:r>
            <a:r>
              <a:rPr lang="de-DE" dirty="0" smtClean="0"/>
              <a:t>:</a:t>
            </a:r>
          </a:p>
          <a:p>
            <a:pPr lvl="1">
              <a:buClr>
                <a:schemeClr val="tx2"/>
              </a:buClr>
            </a:pPr>
            <a:r>
              <a:rPr lang="de-DE" dirty="0" smtClean="0"/>
              <a:t>Mit </a:t>
            </a:r>
            <a:r>
              <a:rPr lang="de-DE" dirty="0"/>
              <a:t>Variablen </a:t>
            </a:r>
            <a:r>
              <a:rPr lang="de-DE" dirty="0" smtClean="0"/>
              <a:t>darf nach </a:t>
            </a:r>
            <a:r>
              <a:rPr lang="de-DE" dirty="0"/>
              <a:t>bestimmten Regeln </a:t>
            </a:r>
            <a:r>
              <a:rPr lang="de-DE" dirty="0" smtClean="0"/>
              <a:t>operiert werden, </a:t>
            </a:r>
            <a:r>
              <a:rPr lang="de-DE" dirty="0"/>
              <a:t>ohne ihnen eine Bedeutung zuweisen zu müssen. </a:t>
            </a:r>
          </a:p>
        </p:txBody>
      </p:sp>
      <p:sp>
        <p:nvSpPr>
          <p:cNvPr id="21" name="Abgerundetes Rechteck 20"/>
          <p:cNvSpPr/>
          <p:nvPr/>
        </p:nvSpPr>
        <p:spPr bwMode="auto">
          <a:xfrm>
            <a:off x="2581398" y="2638338"/>
            <a:ext cx="4582890" cy="1798773"/>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a:solidFill>
                  <a:prstClr val="black"/>
                </a:solidFill>
                <a:latin typeface="Calibri"/>
                <a:cs typeface="Calibri"/>
                <a:sym typeface="Wingdings"/>
              </a:rPr>
              <a:t>Die Einführung der Variablenterme ist für Schülerinnen und Schüler komplex!</a:t>
            </a:r>
          </a:p>
          <a:p>
            <a:pPr algn="ctr"/>
            <a:endParaRPr lang="de-DE" sz="1800" b="1" dirty="0">
              <a:solidFill>
                <a:prstClr val="black"/>
              </a:solidFill>
              <a:latin typeface="Calibri"/>
              <a:cs typeface="Calibri"/>
              <a:sym typeface="Wingdings"/>
            </a:endParaRPr>
          </a:p>
          <a:p>
            <a:pPr algn="ctr"/>
            <a:r>
              <a:rPr lang="de-DE" sz="1800" b="1" dirty="0">
                <a:solidFill>
                  <a:prstClr val="black"/>
                </a:solidFill>
                <a:latin typeface="Calibri"/>
                <a:cs typeface="Calibri"/>
                <a:sym typeface="Wingdings"/>
              </a:rPr>
              <a:t>Wichtige Vorstellungen können den </a:t>
            </a:r>
            <a:r>
              <a:rPr lang="de-DE" sz="1800" b="1" dirty="0" err="1">
                <a:solidFill>
                  <a:prstClr val="black"/>
                </a:solidFill>
                <a:latin typeface="Calibri"/>
                <a:cs typeface="Calibri"/>
                <a:sym typeface="Wingdings"/>
              </a:rPr>
              <a:t>SuS</a:t>
            </a:r>
            <a:r>
              <a:rPr lang="de-DE" sz="1800" b="1" dirty="0">
                <a:solidFill>
                  <a:prstClr val="black"/>
                </a:solidFill>
                <a:latin typeface="Calibri"/>
                <a:cs typeface="Calibri"/>
                <a:sym typeface="Wingdings"/>
              </a:rPr>
              <a:t> über passende Leitfragen transparent gemacht werden.</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12386931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smtClean="0"/>
              <a:t>Hier Bild einfügen! Alternativ ausgeblendete Folgefolie.</a:t>
            </a:r>
            <a:endParaRPr lang="de-DE" dirty="0"/>
          </a:p>
        </p:txBody>
      </p:sp>
      <p:sp>
        <p:nvSpPr>
          <p:cNvPr id="5" name="Titel 4"/>
          <p:cNvSpPr>
            <a:spLocks noGrp="1"/>
          </p:cNvSpPr>
          <p:nvPr>
            <p:ph type="title"/>
          </p:nvPr>
        </p:nvSpPr>
        <p:spPr/>
        <p:txBody>
          <a:bodyPr>
            <a:normAutofit fontScale="90000"/>
          </a:bodyPr>
          <a:lstStyle/>
          <a:p>
            <a:r>
              <a:rPr lang="de-DE" dirty="0" smtClean="0"/>
              <a:t>Unser Ergebnis aus Baustein 1:</a:t>
            </a:r>
            <a:endParaRPr lang="de-DE" dirty="0"/>
          </a:p>
        </p:txBody>
      </p:sp>
      <p:sp>
        <p:nvSpPr>
          <p:cNvPr id="4" name="Abgerundetes Rechteck 3"/>
          <p:cNvSpPr/>
          <p:nvPr/>
        </p:nvSpPr>
        <p:spPr bwMode="auto">
          <a:xfrm>
            <a:off x="2581398" y="2638338"/>
            <a:ext cx="4582890" cy="1798773"/>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Die Einführung der Variablenterme ist für Schülerinnen und Schüler komplex!</a:t>
            </a:r>
          </a:p>
          <a:p>
            <a:pPr algn="ctr"/>
            <a:endParaRPr lang="de-DE" sz="1800" b="1" dirty="0">
              <a:solidFill>
                <a:prstClr val="black"/>
              </a:solidFill>
              <a:latin typeface="Calibri"/>
              <a:cs typeface="Calibri"/>
              <a:sym typeface="Wingdings"/>
            </a:endParaRPr>
          </a:p>
          <a:p>
            <a:pPr algn="ctr"/>
            <a:r>
              <a:rPr lang="de-DE" sz="1800" b="1" dirty="0" smtClean="0">
                <a:solidFill>
                  <a:prstClr val="black"/>
                </a:solidFill>
                <a:latin typeface="Calibri"/>
                <a:cs typeface="Calibri"/>
                <a:sym typeface="Wingdings"/>
              </a:rPr>
              <a:t>Wichtige Vorstellungen können den </a:t>
            </a:r>
            <a:r>
              <a:rPr lang="de-DE" sz="1800" b="1" dirty="0" err="1" smtClean="0">
                <a:solidFill>
                  <a:prstClr val="black"/>
                </a:solidFill>
                <a:latin typeface="Calibri"/>
                <a:cs typeface="Calibri"/>
                <a:sym typeface="Wingdings"/>
              </a:rPr>
              <a:t>SuS</a:t>
            </a:r>
            <a:r>
              <a:rPr lang="de-DE" sz="1800" b="1" dirty="0" smtClean="0">
                <a:solidFill>
                  <a:prstClr val="black"/>
                </a:solidFill>
                <a:latin typeface="Calibri"/>
                <a:cs typeface="Calibri"/>
                <a:sym typeface="Wingdings"/>
              </a:rPr>
              <a:t> über passende Leitfragen transparent gemacht werden.</a:t>
            </a:r>
            <a:endParaRPr lang="de-DE" sz="1800" b="1" dirty="0">
              <a:solidFill>
                <a:schemeClr val="accent2"/>
              </a:solidFill>
              <a:latin typeface="Calibri"/>
              <a:cs typeface="Calibri"/>
            </a:endParaRPr>
          </a:p>
        </p:txBody>
      </p:sp>
      <p:sp>
        <p:nvSpPr>
          <p:cNvPr id="7" name="Textfeld 6"/>
          <p:cNvSpPr txBox="1"/>
          <p:nvPr/>
        </p:nvSpPr>
        <p:spPr>
          <a:xfrm>
            <a:off x="467544" y="5877271"/>
            <a:ext cx="5904656" cy="790581"/>
          </a:xfrm>
          <a:prstGeom prst="rect">
            <a:avLst/>
          </a:prstGeom>
          <a:solidFill>
            <a:schemeClr val="accent1">
              <a:alpha val="25000"/>
            </a:schemeClr>
          </a:solidFill>
        </p:spPr>
        <p:txBody>
          <a:bodyPr wrap="square" rtlCol="0" anchor="ctr" anchorCtr="1">
            <a:noAutofit/>
          </a:bodyPr>
          <a:lstStyle/>
          <a:p>
            <a:r>
              <a:rPr lang="de-DE" sz="1600" dirty="0" smtClean="0">
                <a:latin typeface="Calibri" charset="0"/>
                <a:ea typeface="Calibri" charset="0"/>
                <a:cs typeface="Calibri" charset="0"/>
              </a:rPr>
              <a:t>Welche Leitfragen könnten für </a:t>
            </a:r>
            <a:r>
              <a:rPr lang="de-DE" sz="1600" dirty="0" err="1" smtClean="0">
                <a:latin typeface="Calibri" charset="0"/>
                <a:ea typeface="Calibri" charset="0"/>
                <a:cs typeface="Calibri" charset="0"/>
              </a:rPr>
              <a:t>SuS</a:t>
            </a:r>
            <a:r>
              <a:rPr lang="de-DE" sz="1600" dirty="0" smtClean="0">
                <a:latin typeface="Calibri" charset="0"/>
                <a:ea typeface="Calibri" charset="0"/>
                <a:cs typeface="Calibri" charset="0"/>
              </a:rPr>
              <a:t> hilfreich sein? [runde Karten]</a:t>
            </a:r>
          </a:p>
          <a:p>
            <a:r>
              <a:rPr lang="de-DE" sz="1600" dirty="0" smtClean="0">
                <a:latin typeface="Calibri" charset="0"/>
                <a:ea typeface="Calibri" charset="0"/>
                <a:cs typeface="Calibri" charset="0"/>
              </a:rPr>
              <a:t>Welche Aufgaben eignen sich zur Einführung? [eckige Karten]</a:t>
            </a:r>
            <a:endParaRPr lang="de-DE" sz="1600" dirty="0">
              <a:latin typeface="Calibri" charset="0"/>
              <a:ea typeface="Calibri" charset="0"/>
              <a:cs typeface="Calibri" charset="0"/>
            </a:endParaRPr>
          </a:p>
        </p:txBody>
      </p:sp>
      <p:sp>
        <p:nvSpPr>
          <p:cNvPr id="8" name="Abgerundetes Rechteck 7"/>
          <p:cNvSpPr/>
          <p:nvPr/>
        </p:nvSpPr>
        <p:spPr bwMode="auto">
          <a:xfrm>
            <a:off x="251520" y="5301208"/>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Kartenabfrage</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669295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Inhaltsplatzhalter 12"/>
          <p:cNvSpPr>
            <a:spLocks noGrp="1"/>
          </p:cNvSpPr>
          <p:nvPr>
            <p:ph idx="1"/>
          </p:nvPr>
        </p:nvSpPr>
        <p:spPr>
          <a:xfrm>
            <a:off x="4211960" y="1124744"/>
            <a:ext cx="4536504" cy="4752527"/>
          </a:xfrm>
        </p:spPr>
        <p:txBody>
          <a:bodyPr>
            <a:normAutofit fontScale="92500" lnSpcReduction="20000"/>
          </a:bodyPr>
          <a:lstStyle/>
          <a:p>
            <a:pPr>
              <a:buClr>
                <a:schemeClr val="tx2"/>
              </a:buClr>
            </a:pPr>
            <a:r>
              <a:rPr lang="de-DE" dirty="0" smtClean="0"/>
              <a:t>Gegenstandsaspekt:</a:t>
            </a:r>
          </a:p>
          <a:p>
            <a:pPr lvl="1">
              <a:buClr>
                <a:schemeClr val="tx2"/>
              </a:buClr>
            </a:pPr>
            <a:r>
              <a:rPr lang="de-DE" dirty="0"/>
              <a:t>In einem Variablenterm zeigen die Variablen an, dass viele Zahlenterme, die sich nur an der Position der Variablen in den Zahlen </a:t>
            </a:r>
            <a:r>
              <a:rPr lang="de-DE" dirty="0" smtClean="0"/>
              <a:t>unterscheiden, </a:t>
            </a:r>
            <a:r>
              <a:rPr lang="de-DE" dirty="0"/>
              <a:t>zusammengefasst worden sind.</a:t>
            </a:r>
          </a:p>
          <a:p>
            <a:pPr lvl="1">
              <a:buClr>
                <a:schemeClr val="tx2"/>
              </a:buClr>
            </a:pPr>
            <a:r>
              <a:rPr lang="de-DE" dirty="0" smtClean="0"/>
              <a:t>Die Variable steht damit stellvertretend </a:t>
            </a:r>
            <a:r>
              <a:rPr lang="de-DE" dirty="0"/>
              <a:t>für eine Zahl oder simultan für mehrere ggf. unendlich viele nicht näher bestimmte </a:t>
            </a:r>
            <a:r>
              <a:rPr lang="de-DE" dirty="0" smtClean="0"/>
              <a:t>Zahlen. </a:t>
            </a:r>
            <a:endParaRPr lang="de-DE" dirty="0"/>
          </a:p>
          <a:p>
            <a:pPr>
              <a:buClr>
                <a:schemeClr val="tx2"/>
              </a:buClr>
            </a:pPr>
            <a:r>
              <a:rPr lang="de-DE" dirty="0" err="1" smtClean="0"/>
              <a:t>Einsetzungaspekt</a:t>
            </a:r>
            <a:r>
              <a:rPr lang="de-DE" dirty="0" smtClean="0"/>
              <a:t>:</a:t>
            </a:r>
            <a:endParaRPr lang="de-DE" dirty="0"/>
          </a:p>
          <a:p>
            <a:pPr lvl="1">
              <a:buClr>
                <a:schemeClr val="tx2"/>
              </a:buClr>
            </a:pPr>
            <a:r>
              <a:rPr lang="de-DE" dirty="0" smtClean="0"/>
              <a:t>Für eine Variable darf eine Zahl </a:t>
            </a:r>
            <a:r>
              <a:rPr lang="de-DE" dirty="0"/>
              <a:t>(und später auch Terme) </a:t>
            </a:r>
            <a:r>
              <a:rPr lang="de-DE" dirty="0" smtClean="0"/>
              <a:t>eingesetzt werden.</a:t>
            </a:r>
          </a:p>
          <a:p>
            <a:pPr>
              <a:buClr>
                <a:schemeClr val="tx2"/>
              </a:buClr>
            </a:pPr>
            <a:r>
              <a:rPr lang="de-DE" dirty="0" err="1" smtClean="0"/>
              <a:t>Kalkülaspekt</a:t>
            </a:r>
            <a:r>
              <a:rPr lang="de-DE" dirty="0" smtClean="0"/>
              <a:t>:</a:t>
            </a:r>
          </a:p>
          <a:p>
            <a:pPr lvl="1">
              <a:buClr>
                <a:schemeClr val="tx2"/>
              </a:buClr>
            </a:pPr>
            <a:r>
              <a:rPr lang="de-DE" dirty="0" smtClean="0"/>
              <a:t>Mit </a:t>
            </a:r>
            <a:r>
              <a:rPr lang="de-DE" dirty="0"/>
              <a:t>Variablen </a:t>
            </a:r>
            <a:r>
              <a:rPr lang="de-DE" dirty="0" smtClean="0"/>
              <a:t>darf nach </a:t>
            </a:r>
            <a:r>
              <a:rPr lang="de-DE" dirty="0"/>
              <a:t>bestimmten Regeln </a:t>
            </a:r>
            <a:r>
              <a:rPr lang="de-DE" dirty="0" smtClean="0"/>
              <a:t>operiert werden, </a:t>
            </a:r>
            <a:r>
              <a:rPr lang="de-DE" dirty="0"/>
              <a:t>ohne ihnen eine Bedeutung zuweisen zu müssen. </a:t>
            </a:r>
          </a:p>
        </p:txBody>
      </p:sp>
      <p:sp>
        <p:nvSpPr>
          <p:cNvPr id="5" name="Titel 4"/>
          <p:cNvSpPr>
            <a:spLocks noGrp="1"/>
          </p:cNvSpPr>
          <p:nvPr>
            <p:ph type="title"/>
          </p:nvPr>
        </p:nvSpPr>
        <p:spPr/>
        <p:txBody>
          <a:bodyPr>
            <a:normAutofit fontScale="90000"/>
          </a:bodyPr>
          <a:lstStyle/>
          <a:p>
            <a:pPr algn="ctr"/>
            <a:r>
              <a:rPr lang="de-DE" dirty="0" smtClean="0"/>
              <a:t>Aktivitäten mit Termen &amp; Variablenaspekte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879984" y="425810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r>
              <a:rPr kumimoji="0" lang="de-DE" sz="1700" b="0" i="1" u="none" strike="noStrike" cap="none" normalizeH="0" dirty="0" smtClean="0">
                <a:ln>
                  <a:noFill/>
                </a:ln>
                <a:solidFill>
                  <a:schemeClr val="tx1"/>
                </a:solidFill>
                <a:effectLst/>
                <a:latin typeface="Calibri" charset="0"/>
                <a:ea typeface="Calibri" charset="0"/>
                <a:cs typeface="Calibri" charset="0"/>
              </a:rPr>
              <a:t>.</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2339752" y="126754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2339752" y="276698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2339751" y="4266416"/>
            <a:ext cx="1347389" cy="1347389"/>
          </a:xfrm>
          <a:prstGeom prst="rect">
            <a:avLst/>
          </a:prstGeom>
          <a:solidFill>
            <a:srgbClr val="CBB98A">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Werkzeug: Term-umformung</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4" name="Textfeld 13"/>
          <p:cNvSpPr txBox="1"/>
          <p:nvPr/>
        </p:nvSpPr>
        <p:spPr>
          <a:xfrm>
            <a:off x="467544" y="5877271"/>
            <a:ext cx="5904656" cy="790581"/>
          </a:xfrm>
          <a:prstGeom prst="rect">
            <a:avLst/>
          </a:prstGeom>
          <a:solidFill>
            <a:schemeClr val="accent1">
              <a:alpha val="25000"/>
            </a:schemeClr>
          </a:solidFill>
        </p:spPr>
        <p:txBody>
          <a:bodyPr wrap="square" rtlCol="0" anchor="ctr" anchorCtr="1">
            <a:noAutofit/>
          </a:bodyPr>
          <a:lstStyle/>
          <a:p>
            <a:r>
              <a:rPr lang="de-DE" sz="1600" dirty="0" smtClean="0">
                <a:latin typeface="Calibri" charset="0"/>
                <a:ea typeface="Calibri" charset="0"/>
                <a:cs typeface="Calibri" charset="0"/>
              </a:rPr>
              <a:t>Welche Leitfragen könnten für </a:t>
            </a:r>
            <a:r>
              <a:rPr lang="de-DE" sz="1600" dirty="0" err="1" smtClean="0">
                <a:latin typeface="Calibri" charset="0"/>
                <a:ea typeface="Calibri" charset="0"/>
                <a:cs typeface="Calibri" charset="0"/>
              </a:rPr>
              <a:t>SuS</a:t>
            </a:r>
            <a:r>
              <a:rPr lang="de-DE" sz="1600" dirty="0" smtClean="0">
                <a:latin typeface="Calibri" charset="0"/>
                <a:ea typeface="Calibri" charset="0"/>
                <a:cs typeface="Calibri" charset="0"/>
              </a:rPr>
              <a:t> hilfreich sein? [runde Karten]</a:t>
            </a:r>
          </a:p>
          <a:p>
            <a:r>
              <a:rPr lang="de-DE" sz="1600" dirty="0" smtClean="0">
                <a:latin typeface="Calibri" charset="0"/>
                <a:ea typeface="Calibri" charset="0"/>
                <a:cs typeface="Calibri" charset="0"/>
              </a:rPr>
              <a:t>Welche Aufgaben eignen sich zur Einführung? [eckige Karten]</a:t>
            </a:r>
            <a:endParaRPr lang="de-DE" sz="1600" dirty="0">
              <a:latin typeface="Calibri" charset="0"/>
              <a:ea typeface="Calibri" charset="0"/>
              <a:cs typeface="Calibri" charset="0"/>
            </a:endParaRPr>
          </a:p>
        </p:txBody>
      </p:sp>
      <p:sp>
        <p:nvSpPr>
          <p:cNvPr id="17" name="Abgerundetes Rechteck 16"/>
          <p:cNvSpPr/>
          <p:nvPr/>
        </p:nvSpPr>
        <p:spPr bwMode="auto">
          <a:xfrm>
            <a:off x="251520" y="5301208"/>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Kartenabfrage</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15490383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7"/>
          </p:nvPr>
        </p:nvSpPr>
        <p:spPr/>
        <p:txBody>
          <a:bodyPr/>
          <a:lstStyle/>
          <a:p>
            <a:r>
              <a:rPr lang="de-DE" b="1" dirty="0" smtClean="0"/>
              <a:t>Ziele des </a:t>
            </a:r>
            <a:r>
              <a:rPr lang="de-DE" b="1" dirty="0" err="1" smtClean="0"/>
              <a:t>Algebraunterrichts</a:t>
            </a:r>
            <a:r>
              <a:rPr lang="de-DE" b="1" dirty="0" smtClean="0"/>
              <a:t>:</a:t>
            </a:r>
            <a:endParaRPr lang="de-DE" b="1" dirty="0"/>
          </a:p>
        </p:txBody>
      </p:sp>
      <p:sp>
        <p:nvSpPr>
          <p:cNvPr id="2" name="Titel 1"/>
          <p:cNvSpPr>
            <a:spLocks noGrp="1"/>
          </p:cNvSpPr>
          <p:nvPr>
            <p:ph type="title"/>
          </p:nvPr>
        </p:nvSpPr>
        <p:spPr/>
        <p:txBody>
          <a:bodyPr>
            <a:normAutofit fontScale="90000"/>
          </a:bodyPr>
          <a:lstStyle/>
          <a:p>
            <a:pPr algn="ctr"/>
            <a:r>
              <a:rPr lang="de-DE" dirty="0" smtClean="0"/>
              <a:t>Inhalte des Bausteins 3:</a:t>
            </a:r>
            <a:endParaRPr lang="de-DE" dirty="0"/>
          </a:p>
        </p:txBody>
      </p:sp>
      <p:sp>
        <p:nvSpPr>
          <p:cNvPr id="5" name="Inhaltsplatzhalter 4"/>
          <p:cNvSpPr>
            <a:spLocks noGrp="1"/>
          </p:cNvSpPr>
          <p:nvPr>
            <p:ph idx="1"/>
          </p:nvPr>
        </p:nvSpPr>
        <p:spPr>
          <a:xfrm>
            <a:off x="323528" y="1514224"/>
            <a:ext cx="6552728" cy="5011120"/>
          </a:xfrm>
        </p:spPr>
        <p:txBody>
          <a:bodyPr/>
          <a:lstStyle/>
          <a:p>
            <a:pPr marL="456300" indent="-457200">
              <a:buFont typeface="+mj-lt"/>
              <a:buAutoNum type="arabicPeriod"/>
            </a:pPr>
            <a:endParaRPr lang="de-DE" dirty="0" smtClean="0"/>
          </a:p>
          <a:p>
            <a:pPr marL="456300" indent="-457200">
              <a:buFont typeface="+mj-lt"/>
              <a:buAutoNum type="arabicPeriod"/>
            </a:pPr>
            <a:r>
              <a:rPr lang="de-DE" dirty="0" smtClean="0"/>
              <a:t>Ausdrücken von allgemein geltenden Zusammenhängen (Generalisieren)</a:t>
            </a:r>
          </a:p>
          <a:p>
            <a:pPr marL="456300" indent="-457200">
              <a:buFont typeface="+mj-lt"/>
              <a:buAutoNum type="arabicPeriod"/>
            </a:pPr>
            <a:r>
              <a:rPr lang="de-DE" dirty="0" smtClean="0"/>
              <a:t>Aufstellen von Zusammenhängen</a:t>
            </a:r>
          </a:p>
          <a:p>
            <a:pPr marL="456300" indent="-457200">
              <a:buFont typeface="+mj-lt"/>
              <a:buAutoNum type="arabicPeriod"/>
            </a:pPr>
            <a:r>
              <a:rPr lang="de-DE" dirty="0" smtClean="0"/>
              <a:t>Problemlösen</a:t>
            </a:r>
          </a:p>
          <a:p>
            <a:pPr marL="456300" indent="-457200">
              <a:buFont typeface="+mj-lt"/>
              <a:buAutoNum type="arabicPeriod"/>
            </a:pPr>
            <a:r>
              <a:rPr lang="de-DE" dirty="0" smtClean="0"/>
              <a:t>Erkunden von Eigenschaften</a:t>
            </a:r>
          </a:p>
          <a:p>
            <a:pPr marL="456300" indent="-457200">
              <a:buFont typeface="+mj-lt"/>
              <a:buAutoNum type="arabicPeriod"/>
            </a:pPr>
            <a:r>
              <a:rPr lang="de-DE" dirty="0" smtClean="0"/>
              <a:t>Beweisen von Sätzen</a:t>
            </a:r>
          </a:p>
          <a:p>
            <a:pPr marL="456300" indent="-457200">
              <a:buFont typeface="+mj-lt"/>
              <a:buAutoNum type="arabicPeriod"/>
            </a:pPr>
            <a:r>
              <a:rPr lang="de-DE" dirty="0" smtClean="0"/>
              <a:t>Rechnen</a:t>
            </a:r>
          </a:p>
          <a:p>
            <a:pPr marL="400950" lvl="1" indent="0">
              <a:buNone/>
            </a:pPr>
            <a:r>
              <a:rPr lang="de-DE" dirty="0" smtClean="0"/>
              <a:t>...</a:t>
            </a:r>
            <a:endParaRPr lang="de-DE" dirty="0"/>
          </a:p>
        </p:txBody>
      </p:sp>
      <p:sp>
        <p:nvSpPr>
          <p:cNvPr id="6" name="Textfeld 5"/>
          <p:cNvSpPr txBox="1"/>
          <p:nvPr/>
        </p:nvSpPr>
        <p:spPr>
          <a:xfrm>
            <a:off x="325351" y="6110980"/>
            <a:ext cx="5112568" cy="338554"/>
          </a:xfrm>
          <a:prstGeom prst="rect">
            <a:avLst/>
          </a:prstGeom>
          <a:noFill/>
        </p:spPr>
        <p:txBody>
          <a:bodyPr wrap="square" rtlCol="0">
            <a:spAutoFit/>
          </a:bodyPr>
          <a:lstStyle/>
          <a:p>
            <a:r>
              <a:rPr lang="de-DE" sz="1600" dirty="0" smtClean="0">
                <a:latin typeface="Calibri" charset="0"/>
                <a:ea typeface="Calibri" charset="0"/>
                <a:cs typeface="Calibri" charset="0"/>
              </a:rPr>
              <a:t>Vgl. </a:t>
            </a:r>
            <a:r>
              <a:rPr lang="de-DE" sz="1600" dirty="0" err="1" smtClean="0">
                <a:latin typeface="Calibri" charset="0"/>
                <a:ea typeface="Calibri" charset="0"/>
                <a:cs typeface="Calibri" charset="0"/>
              </a:rPr>
              <a:t>Arcavi</a:t>
            </a:r>
            <a:r>
              <a:rPr lang="de-DE" sz="1600" dirty="0" smtClean="0">
                <a:latin typeface="Calibri" charset="0"/>
                <a:ea typeface="Calibri" charset="0"/>
                <a:cs typeface="Calibri" charset="0"/>
              </a:rPr>
              <a:t> et al., 2017, S 2 f</a:t>
            </a:r>
            <a:r>
              <a:rPr lang="de-DE" sz="1100" dirty="0" smtClean="0">
                <a:latin typeface="Calibri" charset="0"/>
                <a:ea typeface="Calibri" charset="0"/>
                <a:cs typeface="Calibri" charset="0"/>
              </a:rPr>
              <a:t>.</a:t>
            </a:r>
            <a:endParaRPr lang="de-DE" sz="1100" dirty="0">
              <a:latin typeface="Calibri" charset="0"/>
              <a:ea typeface="Calibri" charset="0"/>
              <a:cs typeface="Calibri" charset="0"/>
            </a:endParaRPr>
          </a:p>
        </p:txBody>
      </p:sp>
      <p:cxnSp>
        <p:nvCxnSpPr>
          <p:cNvPr id="8" name="Gerade Verbindung 7"/>
          <p:cNvCxnSpPr/>
          <p:nvPr/>
        </p:nvCxnSpPr>
        <p:spPr bwMode="auto">
          <a:xfrm>
            <a:off x="827584" y="2276872"/>
            <a:ext cx="5832648" cy="0"/>
          </a:xfrm>
          <a:prstGeom prst="line">
            <a:avLst/>
          </a:prstGeom>
          <a:solidFill>
            <a:schemeClr val="accent1"/>
          </a:solidFill>
          <a:ln w="41275" cap="flat" cmpd="sng" algn="ctr">
            <a:solidFill>
              <a:schemeClr val="tx2"/>
            </a:solidFill>
            <a:prstDash val="solid"/>
            <a:round/>
            <a:headEnd type="none" w="med" len="med"/>
            <a:tailEnd type="none" w="med" len="med"/>
          </a:ln>
          <a:effectLst/>
        </p:spPr>
      </p:cxnSp>
      <p:cxnSp>
        <p:nvCxnSpPr>
          <p:cNvPr id="10" name="Gerade Verbindung 9"/>
          <p:cNvCxnSpPr/>
          <p:nvPr/>
        </p:nvCxnSpPr>
        <p:spPr bwMode="auto">
          <a:xfrm>
            <a:off x="827584" y="3501008"/>
            <a:ext cx="1440160" cy="0"/>
          </a:xfrm>
          <a:prstGeom prst="line">
            <a:avLst/>
          </a:prstGeom>
          <a:solidFill>
            <a:schemeClr val="accent1"/>
          </a:solidFill>
          <a:ln w="41275" cap="flat" cmpd="sng" algn="ctr">
            <a:solidFill>
              <a:schemeClr val="tx2"/>
            </a:solidFill>
            <a:prstDash val="solid"/>
            <a:round/>
            <a:headEnd type="none" w="med" len="med"/>
            <a:tailEnd type="none" w="med" len="med"/>
          </a:ln>
          <a:effectLst/>
        </p:spPr>
      </p:cxnSp>
      <p:cxnSp>
        <p:nvCxnSpPr>
          <p:cNvPr id="13" name="Gerade Verbindung 12"/>
          <p:cNvCxnSpPr/>
          <p:nvPr/>
        </p:nvCxnSpPr>
        <p:spPr bwMode="auto">
          <a:xfrm>
            <a:off x="827584" y="3068960"/>
            <a:ext cx="3528392" cy="0"/>
          </a:xfrm>
          <a:prstGeom prst="line">
            <a:avLst/>
          </a:prstGeom>
          <a:solidFill>
            <a:schemeClr val="accent1"/>
          </a:solidFill>
          <a:ln w="41275" cap="flat" cmpd="sng" algn="ctr">
            <a:solidFill>
              <a:schemeClr val="tx2"/>
            </a:solidFill>
            <a:prstDash val="solid"/>
            <a:round/>
            <a:headEnd type="none" w="med" len="med"/>
            <a:tailEnd type="none" w="med" len="med"/>
          </a:ln>
          <a:effectLst/>
        </p:spPr>
      </p:cxnSp>
      <p:sp>
        <p:nvSpPr>
          <p:cNvPr id="9" name="Textfeld 8"/>
          <p:cNvSpPr txBox="1"/>
          <p:nvPr/>
        </p:nvSpPr>
        <p:spPr>
          <a:xfrm>
            <a:off x="7653515" y="148478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Was heißt das?</a:t>
            </a:r>
            <a:endParaRPr lang="de-DE" sz="1600" dirty="0">
              <a:latin typeface="Calibri" charset="0"/>
              <a:ea typeface="Calibri" charset="0"/>
              <a:cs typeface="Calibri" charset="0"/>
            </a:endParaRPr>
          </a:p>
        </p:txBody>
      </p:sp>
      <p:sp>
        <p:nvSpPr>
          <p:cNvPr id="11" name="Textfeld 10"/>
          <p:cNvSpPr txBox="1"/>
          <p:nvPr/>
        </p:nvSpPr>
        <p:spPr>
          <a:xfrm>
            <a:off x="7668464" y="2783404"/>
            <a:ext cx="1080000" cy="1080000"/>
          </a:xfrm>
          <a:prstGeom prst="rect">
            <a:avLst/>
          </a:prstGeom>
          <a:solidFill>
            <a:schemeClr val="accent4"/>
          </a:solidFill>
          <a:ln>
            <a:noFill/>
          </a:ln>
        </p:spPr>
        <p:txBody>
          <a:bodyPr wrap="square" rtlCol="0" anchor="ctr" anchorCtr="1">
            <a:noAutofit/>
          </a:bodyPr>
          <a:lstStyle/>
          <a:p>
            <a:pPr algn="ctr"/>
            <a:r>
              <a:rPr lang="de-DE" sz="1600" dirty="0" smtClean="0">
                <a:latin typeface="Calibri" charset="0"/>
                <a:ea typeface="Calibri" charset="0"/>
                <a:cs typeface="Calibri" charset="0"/>
              </a:rPr>
              <a:t>Welche Aufgaben passen dazu?</a:t>
            </a:r>
            <a:endParaRPr lang="de-DE" sz="1600" dirty="0">
              <a:latin typeface="Calibri" charset="0"/>
              <a:ea typeface="Calibri" charset="0"/>
              <a:cs typeface="Calibri" charset="0"/>
            </a:endParaRPr>
          </a:p>
        </p:txBody>
      </p:sp>
      <p:sp>
        <p:nvSpPr>
          <p:cNvPr id="12" name="Textfeld 11"/>
          <p:cNvSpPr txBox="1"/>
          <p:nvPr/>
        </p:nvSpPr>
        <p:spPr>
          <a:xfrm>
            <a:off x="7653515" y="4076469"/>
            <a:ext cx="1080000" cy="1080000"/>
          </a:xfrm>
          <a:prstGeom prst="rect">
            <a:avLst/>
          </a:prstGeom>
          <a:solidFill>
            <a:schemeClr val="accent4"/>
          </a:solidFill>
        </p:spPr>
        <p:txBody>
          <a:bodyPr wrap="square" rtlCol="0" anchor="ctr" anchorCtr="1">
            <a:noAutofit/>
          </a:bodyPr>
          <a:lstStyle/>
          <a:p>
            <a:pPr algn="ctr"/>
            <a:r>
              <a:rPr lang="de-DE" sz="1600" dirty="0" smtClean="0">
                <a:latin typeface="Calibri" charset="0"/>
                <a:ea typeface="Calibri" charset="0"/>
                <a:cs typeface="Calibri" charset="0"/>
              </a:rPr>
              <a:t>Welche Klassen-stufe?</a:t>
            </a:r>
            <a:endParaRPr lang="de-DE" sz="1600" dirty="0">
              <a:latin typeface="Calibri" charset="0"/>
              <a:ea typeface="Calibri" charset="0"/>
              <a:cs typeface="Calibri" charset="0"/>
            </a:endParaRPr>
          </a:p>
        </p:txBody>
      </p:sp>
      <p:sp>
        <p:nvSpPr>
          <p:cNvPr id="14" name="Textfeld 13"/>
          <p:cNvSpPr txBox="1"/>
          <p:nvPr/>
        </p:nvSpPr>
        <p:spPr>
          <a:xfrm>
            <a:off x="7646866" y="536953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Terme &amp;</a:t>
            </a:r>
          </a:p>
          <a:p>
            <a:pPr algn="ctr"/>
            <a:r>
              <a:rPr lang="de-DE" sz="1600" dirty="0" smtClean="0">
                <a:latin typeface="Calibri" charset="0"/>
                <a:ea typeface="Calibri" charset="0"/>
                <a:cs typeface="Calibri" charset="0"/>
              </a:rPr>
              <a:t>Variablen?</a:t>
            </a:r>
            <a:endParaRPr lang="de-DE" sz="1600" dirty="0">
              <a:latin typeface="Calibri" charset="0"/>
              <a:ea typeface="Calibri" charset="0"/>
              <a:cs typeface="Calibri" charset="0"/>
            </a:endParaRPr>
          </a:p>
        </p:txBody>
      </p:sp>
      <p:sp>
        <p:nvSpPr>
          <p:cNvPr id="4" name="Geschweifte Klammer links 3"/>
          <p:cNvSpPr/>
          <p:nvPr/>
        </p:nvSpPr>
        <p:spPr bwMode="auto">
          <a:xfrm>
            <a:off x="7164288" y="1484784"/>
            <a:ext cx="298947" cy="4964750"/>
          </a:xfrm>
          <a:prstGeom prst="leftBrace">
            <a:avLst>
              <a:gd name="adj1" fmla="val 8333"/>
              <a:gd name="adj2" fmla="val 50256"/>
            </a:avLst>
          </a:prstGeom>
          <a:noFill/>
          <a:ln w="254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5" name="Textfeld 14"/>
          <p:cNvSpPr txBox="1"/>
          <p:nvPr/>
        </p:nvSpPr>
        <p:spPr>
          <a:xfrm>
            <a:off x="5180657" y="3020764"/>
            <a:ext cx="1800000" cy="1800000"/>
          </a:xfrm>
          <a:prstGeom prst="rect">
            <a:avLst/>
          </a:prstGeom>
          <a:solidFill>
            <a:schemeClr val="tx2"/>
          </a:solidFill>
        </p:spPr>
        <p:txBody>
          <a:bodyPr wrap="square" rtlCol="0" anchor="ctr" anchorCtr="1">
            <a:noAutofit/>
          </a:bodyPr>
          <a:lstStyle/>
          <a:p>
            <a:pPr algn="ctr"/>
            <a:r>
              <a:rPr lang="de-DE" sz="1600" dirty="0" smtClean="0">
                <a:solidFill>
                  <a:schemeClr val="bg1"/>
                </a:solidFill>
                <a:latin typeface="Calibri" charset="0"/>
                <a:ea typeface="Calibri" charset="0"/>
                <a:cs typeface="Calibri" charset="0"/>
              </a:rPr>
              <a:t>Wie sieht eine mögliche Unterrichtsreihe zur Einführung von Termen und Variablen aus?</a:t>
            </a:r>
            <a:endParaRPr lang="de-DE" sz="1600" dirty="0">
              <a:solidFill>
                <a:schemeClr val="bg1"/>
              </a:solidFill>
              <a:latin typeface="Calibri" charset="0"/>
              <a:ea typeface="Calibri" charset="0"/>
              <a:cs typeface="Calibri" charset="0"/>
            </a:endParaRPr>
          </a:p>
        </p:txBody>
      </p:sp>
    </p:spTree>
    <p:extLst>
      <p:ext uri="{BB962C8B-B14F-4D97-AF65-F5344CB8AC3E}">
        <p14:creationId xmlns:p14="http://schemas.microsoft.com/office/powerpoint/2010/main" val="481589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323528" y="1124744"/>
            <a:ext cx="8424936" cy="5544616"/>
          </a:xfrm>
        </p:spPr>
        <p:txBody>
          <a:bodyPr>
            <a:normAutofit fontScale="92500" lnSpcReduction="20000"/>
          </a:bodyPr>
          <a:lstStyle/>
          <a:p>
            <a:pPr algn="just"/>
            <a:r>
              <a:rPr lang="de-DE" dirty="0" smtClean="0"/>
              <a:t>Die nachfolgenden Folien enthalten Ideen für eine Unterrichtsreihe zur Einführung von Termen und Variablen, die sich am Konzept der </a:t>
            </a:r>
            <a:r>
              <a:rPr lang="de-DE" i="1" dirty="0" smtClean="0"/>
              <a:t>mathewerkstatt 7 </a:t>
            </a:r>
            <a:r>
              <a:rPr lang="de-DE" dirty="0" smtClean="0"/>
              <a:t>orientiert. Die Folien geben nur einen verkürzten Überblick wieder. Zur Vorbereitung auf diesen Baustein sollte die komplette Handreichung zum Modellieren mit Variablentermen gelesen werden.</a:t>
            </a:r>
          </a:p>
          <a:p>
            <a:pPr algn="just"/>
            <a:r>
              <a:rPr lang="de-DE" dirty="0" smtClean="0"/>
              <a:t>Die Leitfragen der Unterrichtsreihe der </a:t>
            </a:r>
            <a:r>
              <a:rPr lang="de-DE" i="1" dirty="0" smtClean="0"/>
              <a:t>mathewerkstatt</a:t>
            </a:r>
            <a:r>
              <a:rPr lang="de-DE" dirty="0" smtClean="0"/>
              <a:t> werden in der Präsentation wieder aufgenommen und in den Zusammenhang mit den </a:t>
            </a:r>
            <a:r>
              <a:rPr lang="de-DE" dirty="0" err="1" smtClean="0"/>
              <a:t>Termaktivitäten</a:t>
            </a:r>
            <a:r>
              <a:rPr lang="de-DE" dirty="0" smtClean="0"/>
              <a:t> bzw. mit den wichtigen Vorstellungen zu Variablen gesetzt, die im Baustein 1 erarbeitet wurden.</a:t>
            </a:r>
            <a:endParaRPr lang="de-DE" dirty="0"/>
          </a:p>
          <a:p>
            <a:pPr algn="just"/>
            <a:r>
              <a:rPr lang="de-DE" dirty="0" smtClean="0"/>
              <a:t>Die Unterrichtsreihe startet mit einer Wiederholung der </a:t>
            </a:r>
            <a:r>
              <a:rPr lang="de-DE" dirty="0" err="1" smtClean="0"/>
              <a:t>Termaktivitäten</a:t>
            </a:r>
            <a:r>
              <a:rPr lang="de-DE" dirty="0" smtClean="0"/>
              <a:t> mit Zahlentermen. Aus einer Erweiterung der Wiederholungsaufgabe wird das Bedürfnis entwickelt, Terme schreiben zu können, die mehr als eine Situation erfassen können, was über die Darstellung in den Tabellen letztendlich zu den Variablen führt, die von den </a:t>
            </a:r>
            <a:r>
              <a:rPr lang="de-DE" dirty="0" err="1" smtClean="0"/>
              <a:t>SuS</a:t>
            </a:r>
            <a:r>
              <a:rPr lang="de-DE" dirty="0" smtClean="0"/>
              <a:t> als eine solche Zusammenfassung vieler Situationen gedeutet werden sollen. Die Reihe setzt dann damit fort, dass nun die </a:t>
            </a:r>
            <a:r>
              <a:rPr lang="de-DE" dirty="0" err="1" smtClean="0"/>
              <a:t>Termaktivitäten</a:t>
            </a:r>
            <a:r>
              <a:rPr lang="de-DE" dirty="0" smtClean="0"/>
              <a:t>, die von den Zahlentermen bekannt sind, auf Variablenterme übertragen werden.</a:t>
            </a:r>
          </a:p>
          <a:p>
            <a:pPr algn="just"/>
            <a:r>
              <a:rPr lang="de-DE" dirty="0" smtClean="0"/>
              <a:t>Die Kartenabfrage bietet im Anschluss Gelegenheit zu einer Diskussion und zu Nachfragen unter Einbeziehung der Ideen der TN. Die Karten können dann mit Hilfe des vorgestellten Ablaufs und der Aktivitäten mit Termen  geordnet werden.</a:t>
            </a:r>
          </a:p>
          <a:p>
            <a:pPr lvl="1"/>
            <a:endParaRPr lang="de-DE" dirty="0" smtClean="0"/>
          </a:p>
          <a:p>
            <a:endParaRPr lang="de-DE" dirty="0" smtClean="0"/>
          </a:p>
          <a:p>
            <a:endParaRPr lang="de-DE" dirty="0"/>
          </a:p>
        </p:txBody>
      </p:sp>
      <p:sp>
        <p:nvSpPr>
          <p:cNvPr id="5" name="Titel 4"/>
          <p:cNvSpPr>
            <a:spLocks noGrp="1"/>
          </p:cNvSpPr>
          <p:nvPr>
            <p:ph type="title"/>
          </p:nvPr>
        </p:nvSpPr>
        <p:spPr/>
        <p:txBody>
          <a:bodyPr>
            <a:noAutofit/>
          </a:bodyPr>
          <a:lstStyle/>
          <a:p>
            <a:r>
              <a:rPr lang="de-DE" sz="2000" dirty="0">
                <a:solidFill>
                  <a:schemeClr val="bg1">
                    <a:lumMod val="50000"/>
                  </a:schemeClr>
                </a:solidFill>
              </a:rPr>
              <a:t>Eine mögliche Unterrichtsreihe zu Termen und </a:t>
            </a:r>
            <a:r>
              <a:rPr lang="de-DE" sz="2000" dirty="0" smtClean="0">
                <a:solidFill>
                  <a:schemeClr val="bg1">
                    <a:lumMod val="50000"/>
                  </a:schemeClr>
                </a:solidFill>
              </a:rPr>
              <a:t>Variablen [30 min]</a:t>
            </a:r>
            <a:endParaRPr lang="de-DE" sz="2000" dirty="0">
              <a:solidFill>
                <a:schemeClr val="bg1">
                  <a:lumMod val="50000"/>
                </a:schemeClr>
              </a:solidFill>
            </a:endParaRPr>
          </a:p>
        </p:txBody>
      </p:sp>
    </p:spTree>
    <p:extLst>
      <p:ext uri="{BB962C8B-B14F-4D97-AF65-F5344CB8AC3E}">
        <p14:creationId xmlns:p14="http://schemas.microsoft.com/office/powerpoint/2010/main" val="2046783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0" y="1264568"/>
            <a:ext cx="8597590" cy="664593"/>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5" name="Titel 4"/>
          <p:cNvSpPr>
            <a:spLocks noGrp="1"/>
          </p:cNvSpPr>
          <p:nvPr>
            <p:ph type="title"/>
          </p:nvPr>
        </p:nvSpPr>
        <p:spPr/>
        <p:txBody>
          <a:bodyPr>
            <a:normAutofit fontScale="90000"/>
          </a:bodyPr>
          <a:lstStyle/>
          <a:p>
            <a:r>
              <a:rPr lang="de-DE" dirty="0" smtClean="0"/>
              <a:t>Gliederung</a:t>
            </a:r>
            <a:r>
              <a:rPr lang="de-DE" dirty="0">
                <a:solidFill>
                  <a:schemeClr val="tx2"/>
                </a:solidFill>
              </a:rPr>
              <a:t/>
            </a:r>
            <a:br>
              <a:rPr lang="de-DE" dirty="0">
                <a:solidFill>
                  <a:schemeClr val="tx2"/>
                </a:solidFill>
              </a:rPr>
            </a:br>
            <a:r>
              <a:rPr lang="de-DE" dirty="0">
                <a:solidFill>
                  <a:schemeClr val="tx2"/>
                </a:solidFill>
              </a:rPr>
              <a:t/>
            </a:r>
            <a:br>
              <a:rPr lang="de-DE" dirty="0">
                <a:solidFill>
                  <a:schemeClr val="tx2"/>
                </a:solidFill>
              </a:rPr>
            </a:br>
            <a:r>
              <a:rPr lang="de-DE" dirty="0"/>
              <a:t/>
            </a:r>
            <a:br>
              <a:rPr lang="de-DE" dirty="0"/>
            </a:br>
            <a:endParaRPr lang="de-DE" dirty="0"/>
          </a:p>
        </p:txBody>
      </p:sp>
      <p:sp>
        <p:nvSpPr>
          <p:cNvPr id="6" name="Inhaltsplatzhalter 5"/>
          <p:cNvSpPr>
            <a:spLocks noGrp="1"/>
          </p:cNvSpPr>
          <p:nvPr>
            <p:ph idx="1"/>
          </p:nvPr>
        </p:nvSpPr>
        <p:spPr/>
        <p:txBody>
          <a:bodyPr/>
          <a:lstStyle/>
          <a:p>
            <a:pPr marL="514350" indent="-514350">
              <a:buFont typeface="+mj-lt"/>
              <a:buAutoNum type="arabicPeriod"/>
            </a:pPr>
            <a:r>
              <a:rPr lang="de-DE" sz="2500" dirty="0" smtClean="0">
                <a:solidFill>
                  <a:schemeClr val="tx2"/>
                </a:solidFill>
              </a:rPr>
              <a:t>Eine mögliche Unterrichtsreihe zu Termen und Variablen</a:t>
            </a:r>
          </a:p>
          <a:p>
            <a:pPr marL="514350" indent="-514350">
              <a:buFont typeface="+mj-lt"/>
              <a:buAutoNum type="arabicPeriod"/>
            </a:pPr>
            <a:r>
              <a:rPr lang="de-DE" sz="2500" dirty="0" smtClean="0"/>
              <a:t>Arbeit in Kleingruppen </a:t>
            </a:r>
            <a:r>
              <a:rPr lang="de-DE" sz="2500" dirty="0"/>
              <a:t>–</a:t>
            </a:r>
            <a:r>
              <a:rPr lang="de-DE" sz="2500" dirty="0" smtClean="0"/>
              <a:t> Wir analysieren unser Unterrichtsmaterial: Mit welchen Aufgaben aus unserem Material können Terme und Variablen eingeführt werden?</a:t>
            </a:r>
          </a:p>
          <a:p>
            <a:pPr marL="514350" indent="-514350">
              <a:buFont typeface="+mj-lt"/>
              <a:buAutoNum type="arabicPeriod"/>
            </a:pPr>
            <a:r>
              <a:rPr lang="de-DE" sz="2500" dirty="0" smtClean="0"/>
              <a:t>Vorstellung der Arbeitsergebnisse</a:t>
            </a:r>
          </a:p>
        </p:txBody>
      </p:sp>
    </p:spTree>
    <p:extLst>
      <p:ext uri="{BB962C8B-B14F-4D97-AF65-F5344CB8AC3E}">
        <p14:creationId xmlns:p14="http://schemas.microsoft.com/office/powerpoint/2010/main" val="12422943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6"/>
          <p:cNvSpPr>
            <a:spLocks noGrp="1"/>
          </p:cNvSpPr>
          <p:nvPr>
            <p:ph idx="17"/>
          </p:nvPr>
        </p:nvSpPr>
        <p:spPr>
          <a:xfrm>
            <a:off x="321066" y="1143000"/>
            <a:ext cx="8427398" cy="288032"/>
          </a:xfrm>
        </p:spPr>
        <p:txBody>
          <a:bodyPr/>
          <a:lstStyle/>
          <a:p>
            <a:r>
              <a:rPr lang="de-DE" b="1" dirty="0" smtClean="0"/>
              <a:t>Einführung von Variablentermen in Klasse 7 in drei Schritten: </a:t>
            </a:r>
            <a:endParaRPr lang="de-DE" b="1" dirty="0"/>
          </a:p>
        </p:txBody>
      </p:sp>
      <p:sp>
        <p:nvSpPr>
          <p:cNvPr id="5" name="Titel 4"/>
          <p:cNvSpPr>
            <a:spLocks noGrp="1"/>
          </p:cNvSpPr>
          <p:nvPr>
            <p:ph type="title"/>
          </p:nvPr>
        </p:nvSpPr>
        <p:spPr/>
        <p:txBody>
          <a:bodyPr>
            <a:normAutofit fontScale="90000"/>
          </a:bodyPr>
          <a:lstStyle/>
          <a:p>
            <a:r>
              <a:rPr lang="de-DE" dirty="0" smtClean="0"/>
              <a:t>Einordnung und Ablauf unserer Beispielunterrichtsreihe</a:t>
            </a:r>
            <a:endParaRPr lang="de-DE" dirty="0"/>
          </a:p>
        </p:txBody>
      </p:sp>
      <p:sp>
        <p:nvSpPr>
          <p:cNvPr id="9" name="Inhaltsplatzhalter 6"/>
          <p:cNvSpPr>
            <a:spLocks noGrp="1"/>
          </p:cNvSpPr>
          <p:nvPr>
            <p:ph idx="1"/>
          </p:nvPr>
        </p:nvSpPr>
        <p:spPr>
          <a:xfrm>
            <a:off x="685800" y="1628800"/>
            <a:ext cx="3022104" cy="4248472"/>
          </a:xfrm>
        </p:spPr>
        <p:txBody>
          <a:bodyPr/>
          <a:lstStyle/>
          <a:p>
            <a:r>
              <a:rPr lang="de-DE" dirty="0" smtClean="0"/>
              <a:t>Wiederholung der Aktivitäten mit Zahlentermen </a:t>
            </a:r>
          </a:p>
          <a:p>
            <a:r>
              <a:rPr lang="de-DE" dirty="0"/>
              <a:t>v</a:t>
            </a:r>
            <a:r>
              <a:rPr lang="de-DE" dirty="0" smtClean="0"/>
              <a:t>on </a:t>
            </a:r>
            <a:r>
              <a:rPr lang="de-DE" dirty="0"/>
              <a:t>den Zahlentermen zu Variablentermen</a:t>
            </a:r>
          </a:p>
          <a:p>
            <a:r>
              <a:rPr lang="de-DE" dirty="0"/>
              <a:t>Problemlösen mit </a:t>
            </a:r>
            <a:r>
              <a:rPr lang="de-DE" dirty="0" smtClean="0"/>
              <a:t>Variablentermen</a:t>
            </a:r>
          </a:p>
          <a:p>
            <a:pPr marL="400950" lvl="1" indent="0">
              <a:buNone/>
            </a:pPr>
            <a:endParaRPr lang="de-DE" i="1" dirty="0" smtClean="0"/>
          </a:p>
          <a:p>
            <a:pPr marL="400950" lvl="1" indent="0">
              <a:buNone/>
            </a:pPr>
            <a:r>
              <a:rPr lang="de-DE" i="1" dirty="0" smtClean="0"/>
              <a:t>Die </a:t>
            </a:r>
            <a:r>
              <a:rPr lang="de-DE" i="1" dirty="0" err="1" smtClean="0"/>
              <a:t>Termumformung</a:t>
            </a:r>
            <a:r>
              <a:rPr lang="de-DE" i="1" dirty="0" smtClean="0"/>
              <a:t> wird dabei zunächst außen vor gelassen und später ergänzt.</a:t>
            </a:r>
            <a:endParaRPr lang="de-DE" i="1" dirty="0"/>
          </a:p>
        </p:txBody>
      </p:sp>
      <p:sp>
        <p:nvSpPr>
          <p:cNvPr id="14" name="Rechteck 13"/>
          <p:cNvSpPr>
            <a:spLocks noChangeAspect="1"/>
          </p:cNvSpPr>
          <p:nvPr/>
        </p:nvSpPr>
        <p:spPr bwMode="auto">
          <a:xfrm>
            <a:off x="4572000" y="166558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4579334" y="315671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4572000" y="464783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7" name="Rechteck 16"/>
          <p:cNvSpPr>
            <a:spLocks noChangeAspect="1"/>
          </p:cNvSpPr>
          <p:nvPr/>
        </p:nvSpPr>
        <p:spPr bwMode="auto">
          <a:xfrm>
            <a:off x="6063404" y="166558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6063405" y="3156709"/>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9" name="Rechteck 18"/>
          <p:cNvSpPr>
            <a:spLocks noChangeAspect="1"/>
          </p:cNvSpPr>
          <p:nvPr/>
        </p:nvSpPr>
        <p:spPr bwMode="auto">
          <a:xfrm>
            <a:off x="6063404" y="4647835"/>
            <a:ext cx="1347389" cy="1347389"/>
          </a:xfrm>
          <a:prstGeom prst="rect">
            <a:avLst/>
          </a:prstGeom>
          <a:solidFill>
            <a:srgbClr val="CBB98A">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Werkzeug: Term-umformung</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242991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nhaltsplatzhalter 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421769" y="1196305"/>
            <a:ext cx="3569831" cy="4752975"/>
          </a:xfrm>
          <a:prstGeom prst="rect">
            <a:avLst/>
          </a:prstGeom>
          <a:noFill/>
          <a:ln w="9525">
            <a:noFill/>
            <a:miter lim="800000"/>
            <a:headEnd/>
            <a:tailEnd/>
          </a:ln>
        </p:spPr>
      </p:pic>
      <p:sp>
        <p:nvSpPr>
          <p:cNvPr id="3" name="Titel 2"/>
          <p:cNvSpPr>
            <a:spLocks noGrp="1"/>
          </p:cNvSpPr>
          <p:nvPr>
            <p:ph type="title"/>
          </p:nvPr>
        </p:nvSpPr>
        <p:spPr/>
        <p:txBody>
          <a:bodyPr>
            <a:normAutofit fontScale="90000"/>
          </a:bodyPr>
          <a:lstStyle/>
          <a:p>
            <a:r>
              <a:rPr lang="de-DE" dirty="0"/>
              <a:t>Wiederholung der Aktivitäten mit </a:t>
            </a:r>
            <a:r>
              <a:rPr lang="de-DE" dirty="0" smtClean="0"/>
              <a:t>Zahlentermen</a:t>
            </a:r>
            <a:endParaRPr lang="de-DE" dirty="0"/>
          </a:p>
        </p:txBody>
      </p:sp>
      <p:sp>
        <p:nvSpPr>
          <p:cNvPr id="5" name="Inhaltsplatzhalter 2"/>
          <p:cNvSpPr>
            <a:spLocks noGrp="1"/>
          </p:cNvSpPr>
          <p:nvPr>
            <p:ph idx="1"/>
          </p:nvPr>
        </p:nvSpPr>
        <p:spPr>
          <a:xfrm>
            <a:off x="685800" y="1196305"/>
            <a:ext cx="4606280" cy="4536951"/>
          </a:xfrm>
        </p:spPr>
        <p:txBody>
          <a:bodyPr/>
          <a:lstStyle/>
          <a:p>
            <a:r>
              <a:rPr lang="de-DE" dirty="0" smtClean="0"/>
              <a:t>Vor dem Übergang zu Variablentermen bietet es sich an Zahlenterme und die zugehörigen Aktivitäten zu wiederholen.</a:t>
            </a:r>
          </a:p>
        </p:txBody>
      </p:sp>
      <p:sp>
        <p:nvSpPr>
          <p:cNvPr id="7" name="Textfeld 6"/>
          <p:cNvSpPr txBox="1"/>
          <p:nvPr/>
        </p:nvSpPr>
        <p:spPr>
          <a:xfrm>
            <a:off x="6300192" y="6208602"/>
            <a:ext cx="2592288" cy="261610"/>
          </a:xfrm>
          <a:prstGeom prst="rect">
            <a:avLst/>
          </a:prstGeom>
          <a:noFill/>
        </p:spPr>
        <p:txBody>
          <a:bodyPr wrap="square" rtlCol="0">
            <a:spAutoFit/>
          </a:bodyPr>
          <a:lstStyle/>
          <a:p>
            <a:r>
              <a:rPr lang="de-DE" sz="1100" i="1" dirty="0" smtClean="0">
                <a:latin typeface="Calibri" charset="0"/>
                <a:ea typeface="Calibri" charset="0"/>
                <a:cs typeface="Calibri" charset="0"/>
              </a:rPr>
              <a:t>mathewerkstatt 7</a:t>
            </a:r>
            <a:r>
              <a:rPr lang="de-DE" sz="1100" dirty="0" smtClean="0">
                <a:latin typeface="Calibri" charset="0"/>
                <a:ea typeface="Calibri" charset="0"/>
                <a:cs typeface="Calibri" charset="0"/>
              </a:rPr>
              <a:t>, Seite 192</a:t>
            </a:r>
            <a:endParaRPr lang="de-DE" sz="1100" dirty="0">
              <a:latin typeface="Calibri" charset="0"/>
              <a:ea typeface="Calibri" charset="0"/>
              <a:cs typeface="Calibri" charset="0"/>
            </a:endParaRPr>
          </a:p>
        </p:txBody>
      </p:sp>
      <p:cxnSp>
        <p:nvCxnSpPr>
          <p:cNvPr id="9" name="Gerade Verbindung mit Pfeil 8"/>
          <p:cNvCxnSpPr>
            <a:stCxn id="17" idx="3"/>
          </p:cNvCxnSpPr>
          <p:nvPr/>
        </p:nvCxnSpPr>
        <p:spPr bwMode="auto">
          <a:xfrm flipV="1">
            <a:off x="2391668" y="2852936"/>
            <a:ext cx="3764508" cy="323222"/>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0" name="Gerade Verbindung mit Pfeil 9"/>
          <p:cNvCxnSpPr>
            <a:stCxn id="19" idx="3"/>
          </p:cNvCxnSpPr>
          <p:nvPr/>
        </p:nvCxnSpPr>
        <p:spPr bwMode="auto">
          <a:xfrm>
            <a:off x="3929503" y="4014632"/>
            <a:ext cx="3594825" cy="6244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1" name="Gerade Verbindung mit Pfeil 10"/>
          <p:cNvCxnSpPr>
            <a:stCxn id="18" idx="3"/>
          </p:cNvCxnSpPr>
          <p:nvPr/>
        </p:nvCxnSpPr>
        <p:spPr bwMode="auto">
          <a:xfrm>
            <a:off x="2403682" y="4811404"/>
            <a:ext cx="4040526" cy="129764"/>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17" name="Rechteck 16"/>
          <p:cNvSpPr>
            <a:spLocks noChangeAspect="1"/>
          </p:cNvSpPr>
          <p:nvPr/>
        </p:nvSpPr>
        <p:spPr bwMode="auto">
          <a:xfrm>
            <a:off x="1044279" y="2502463"/>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1056293" y="4137709"/>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9" name="Rechteck 18"/>
          <p:cNvSpPr>
            <a:spLocks noChangeAspect="1"/>
          </p:cNvSpPr>
          <p:nvPr/>
        </p:nvSpPr>
        <p:spPr bwMode="auto">
          <a:xfrm>
            <a:off x="2582114" y="334093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183363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7"/>
          </p:nvPr>
        </p:nvSpPr>
        <p:spPr/>
        <p:txBody>
          <a:bodyPr/>
          <a:lstStyle/>
          <a:p>
            <a:r>
              <a:rPr lang="de-DE" b="1" dirty="0" smtClean="0"/>
              <a:t>Leitfrage: Wie kann ich Terme aufstellen, wenn sich die Zahlen immer wieder ändern?</a:t>
            </a:r>
            <a:endParaRPr lang="de-DE" b="1" dirty="0"/>
          </a:p>
        </p:txBody>
      </p:sp>
      <p:sp>
        <p:nvSpPr>
          <p:cNvPr id="4" name="Titel 3"/>
          <p:cNvSpPr>
            <a:spLocks noGrp="1"/>
          </p:cNvSpPr>
          <p:nvPr>
            <p:ph type="title"/>
          </p:nvPr>
        </p:nvSpPr>
        <p:spPr/>
        <p:txBody>
          <a:bodyPr>
            <a:normAutofit fontScale="90000"/>
          </a:bodyPr>
          <a:lstStyle/>
          <a:p>
            <a:r>
              <a:rPr lang="de-DE" dirty="0"/>
              <a:t>Aufstellen von </a:t>
            </a:r>
            <a:r>
              <a:rPr lang="de-DE" dirty="0" smtClean="0"/>
              <a:t>Variablentermen </a:t>
            </a:r>
            <a:endParaRPr lang="de-DE" dirty="0"/>
          </a:p>
        </p:txBody>
      </p:sp>
      <p:sp>
        <p:nvSpPr>
          <p:cNvPr id="10" name="Inhaltsplatzhalter 2"/>
          <p:cNvSpPr>
            <a:spLocks noGrp="1"/>
          </p:cNvSpPr>
          <p:nvPr>
            <p:ph idx="1"/>
          </p:nvPr>
        </p:nvSpPr>
        <p:spPr>
          <a:xfrm>
            <a:off x="685800" y="1916832"/>
            <a:ext cx="4164506" cy="4392488"/>
          </a:xfrm>
        </p:spPr>
        <p:txBody>
          <a:bodyPr>
            <a:normAutofit fontScale="85000" lnSpcReduction="10000"/>
          </a:bodyPr>
          <a:lstStyle/>
          <a:p>
            <a:r>
              <a:rPr lang="de-DE" dirty="0" smtClean="0"/>
              <a:t>Die Leitfrage verdeutlicht den Übergang von einer Situation auf viele Situationen gleichzeitig [Generalisierung].</a:t>
            </a:r>
          </a:p>
          <a:p>
            <a:r>
              <a:rPr lang="de-DE" dirty="0" smtClean="0"/>
              <a:t>Bevor eine Lösung über Variablen erarbeitet wird, sollte zunächst das Problem allen </a:t>
            </a:r>
            <a:r>
              <a:rPr lang="de-DE" dirty="0" err="1" smtClean="0"/>
              <a:t>SuS</a:t>
            </a:r>
            <a:r>
              <a:rPr lang="de-DE" dirty="0" smtClean="0"/>
              <a:t> bewusst werden. </a:t>
            </a:r>
            <a:r>
              <a:rPr lang="de-DE" dirty="0" smtClean="0"/>
              <a:t/>
            </a:r>
            <a:br>
              <a:rPr lang="de-DE" dirty="0" smtClean="0"/>
            </a:br>
            <a:r>
              <a:rPr lang="de-DE" dirty="0" smtClean="0"/>
              <a:t>Dazu </a:t>
            </a:r>
            <a:r>
              <a:rPr lang="de-DE" dirty="0" smtClean="0"/>
              <a:t>kann Tills Tabelle dienen.</a:t>
            </a:r>
          </a:p>
          <a:p>
            <a:r>
              <a:rPr lang="de-DE" dirty="0" smtClean="0"/>
              <a:t>In einer Wertetabelle können Muster dokumentiert werden und </a:t>
            </a:r>
            <a:r>
              <a:rPr lang="de-DE" dirty="0" smtClean="0"/>
              <a:t>die </a:t>
            </a:r>
            <a:r>
              <a:rPr lang="de-DE" dirty="0" smtClean="0"/>
              <a:t>Variablenschreibweise </a:t>
            </a:r>
            <a:r>
              <a:rPr lang="de-DE" dirty="0" smtClean="0"/>
              <a:t>kann entwickelt </a:t>
            </a:r>
            <a:r>
              <a:rPr lang="de-DE" dirty="0" smtClean="0"/>
              <a:t>werden. </a:t>
            </a:r>
          </a:p>
          <a:p>
            <a:r>
              <a:rPr lang="de-DE" dirty="0" smtClean="0"/>
              <a:t>Hier steht das Generalisieren mit Variablen bzw. Variablentermen und damit der </a:t>
            </a:r>
            <a:r>
              <a:rPr lang="de-DE" dirty="0" smtClean="0"/>
              <a:t>Gegenstandsaspekt </a:t>
            </a:r>
            <a:r>
              <a:rPr lang="de-DE" dirty="0" smtClean="0"/>
              <a:t>[</a:t>
            </a:r>
            <a:r>
              <a:rPr lang="de-DE" dirty="0" err="1" smtClean="0"/>
              <a:t>Veränderlichenaspekt</a:t>
            </a:r>
            <a:r>
              <a:rPr lang="de-DE" dirty="0" smtClean="0"/>
              <a:t>] im Vordergrund.</a:t>
            </a:r>
          </a:p>
        </p:txBody>
      </p:sp>
      <p:pic>
        <p:nvPicPr>
          <p:cNvPr id="18" name="Bild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9707" y="1556792"/>
            <a:ext cx="4219778" cy="2611363"/>
          </a:xfrm>
          <a:prstGeom prst="rect">
            <a:avLst/>
          </a:prstGeom>
        </p:spPr>
      </p:pic>
      <p:pic>
        <p:nvPicPr>
          <p:cNvPr id="19" name="Bild 18"/>
          <p:cNvPicPr>
            <a:picLocks noChangeAspect="1"/>
          </p:cNvPicPr>
          <p:nvPr/>
        </p:nvPicPr>
        <p:blipFill rotWithShape="1">
          <a:blip r:embed="rId4">
            <a:extLst>
              <a:ext uri="{28A0092B-C50C-407E-A947-70E740481C1C}">
                <a14:useLocalDpi xmlns:a14="http://schemas.microsoft.com/office/drawing/2010/main" val="0"/>
              </a:ext>
            </a:extLst>
          </a:blip>
          <a:srcRect t="26058"/>
          <a:stretch/>
        </p:blipFill>
        <p:spPr>
          <a:xfrm>
            <a:off x="5019477" y="3793960"/>
            <a:ext cx="3972123" cy="1440230"/>
          </a:xfrm>
          <a:prstGeom prst="rect">
            <a:avLst/>
          </a:prstGeom>
        </p:spPr>
      </p:pic>
      <p:pic>
        <p:nvPicPr>
          <p:cNvPr id="20" name="Bild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9203" y="5162252"/>
            <a:ext cx="3972123" cy="1507108"/>
          </a:xfrm>
          <a:prstGeom prst="rect">
            <a:avLst/>
          </a:prstGeom>
        </p:spPr>
      </p:pic>
      <p:sp>
        <p:nvSpPr>
          <p:cNvPr id="9" name="Textfeld 8"/>
          <p:cNvSpPr txBox="1"/>
          <p:nvPr/>
        </p:nvSpPr>
        <p:spPr>
          <a:xfrm>
            <a:off x="4326929" y="6367987"/>
            <a:ext cx="1599605" cy="430887"/>
          </a:xfrm>
          <a:prstGeom prst="rect">
            <a:avLst/>
          </a:prstGeom>
          <a:noFill/>
        </p:spPr>
        <p:txBody>
          <a:bodyPr wrap="square" rtlCol="0">
            <a:spAutoFit/>
          </a:bodyPr>
          <a:lstStyle/>
          <a:p>
            <a:r>
              <a:rPr lang="de-DE" sz="1000" dirty="0" smtClean="0">
                <a:latin typeface="Calibri" charset="0"/>
                <a:ea typeface="Calibri" charset="0"/>
                <a:cs typeface="Calibri" charset="0"/>
              </a:rPr>
              <a:t> </a:t>
            </a:r>
            <a:r>
              <a:rPr lang="de-DE" sz="1100" i="1" dirty="0" smtClean="0">
                <a:latin typeface="Calibri" charset="0"/>
                <a:ea typeface="Calibri" charset="0"/>
                <a:cs typeface="Calibri" charset="0"/>
              </a:rPr>
              <a:t>mathewerkstatt 7</a:t>
            </a:r>
            <a:r>
              <a:rPr lang="de-DE" sz="1100" dirty="0" smtClean="0">
                <a:latin typeface="Calibri" charset="0"/>
                <a:ea typeface="Calibri" charset="0"/>
                <a:cs typeface="Calibri" charset="0"/>
              </a:rPr>
              <a:t>, </a:t>
            </a:r>
          </a:p>
          <a:p>
            <a:r>
              <a:rPr lang="de-DE" sz="1100" dirty="0" smtClean="0">
                <a:latin typeface="Calibri" charset="0"/>
                <a:ea typeface="Calibri" charset="0"/>
                <a:cs typeface="Calibri" charset="0"/>
              </a:rPr>
              <a:t>Seite 194 und Seite 199</a:t>
            </a:r>
            <a:endParaRPr lang="de-DE" sz="1100" dirty="0">
              <a:latin typeface="Calibri" charset="0"/>
              <a:ea typeface="Calibri" charset="0"/>
              <a:cs typeface="Calibri" charset="0"/>
            </a:endParaRPr>
          </a:p>
        </p:txBody>
      </p:sp>
    </p:spTree>
    <p:extLst>
      <p:ext uri="{BB962C8B-B14F-4D97-AF65-F5344CB8AC3E}">
        <p14:creationId xmlns:p14="http://schemas.microsoft.com/office/powerpoint/2010/main" val="154293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7"/>
          </p:nvPr>
        </p:nvSpPr>
        <p:spPr/>
        <p:txBody>
          <a:bodyPr/>
          <a:lstStyle/>
          <a:p>
            <a:r>
              <a:rPr lang="de-DE" b="1" dirty="0" smtClean="0"/>
              <a:t>Leitfrage: Wie kann ich Terme aufstellen, wenn sich die Zahlen immer wieder ändern?</a:t>
            </a:r>
            <a:endParaRPr lang="de-DE" b="1" dirty="0"/>
          </a:p>
        </p:txBody>
      </p:sp>
      <p:sp>
        <p:nvSpPr>
          <p:cNvPr id="4" name="Titel 3"/>
          <p:cNvSpPr>
            <a:spLocks noGrp="1"/>
          </p:cNvSpPr>
          <p:nvPr>
            <p:ph type="title"/>
          </p:nvPr>
        </p:nvSpPr>
        <p:spPr/>
        <p:txBody>
          <a:bodyPr>
            <a:normAutofit fontScale="90000"/>
          </a:bodyPr>
          <a:lstStyle/>
          <a:p>
            <a:r>
              <a:rPr lang="de-DE" dirty="0"/>
              <a:t>Aufstellen von </a:t>
            </a:r>
            <a:r>
              <a:rPr lang="de-DE" dirty="0" smtClean="0"/>
              <a:t>Variablentermen </a:t>
            </a:r>
            <a:endParaRPr lang="de-DE" dirty="0"/>
          </a:p>
        </p:txBody>
      </p:sp>
      <p:sp>
        <p:nvSpPr>
          <p:cNvPr id="10" name="Inhaltsplatzhalter 2"/>
          <p:cNvSpPr>
            <a:spLocks noGrp="1"/>
          </p:cNvSpPr>
          <p:nvPr>
            <p:ph idx="1"/>
          </p:nvPr>
        </p:nvSpPr>
        <p:spPr>
          <a:xfrm>
            <a:off x="685800" y="1916832"/>
            <a:ext cx="4164506" cy="2926528"/>
          </a:xfrm>
        </p:spPr>
        <p:txBody>
          <a:bodyPr>
            <a:normAutofit fontScale="92500" lnSpcReduction="10000"/>
          </a:bodyPr>
          <a:lstStyle/>
          <a:p>
            <a:r>
              <a:rPr lang="de-DE" dirty="0" smtClean="0"/>
              <a:t>Die </a:t>
            </a:r>
            <a:r>
              <a:rPr lang="de-DE" dirty="0" err="1" smtClean="0"/>
              <a:t>SuS</a:t>
            </a:r>
            <a:r>
              <a:rPr lang="de-DE" dirty="0" smtClean="0"/>
              <a:t> erfahren durch das Zusammenfassen vieler Zahlenterme zu einem Variablenterm, dass Variablenterme stellvertretend für viele Zahlenterme stehen.</a:t>
            </a:r>
          </a:p>
          <a:p>
            <a:r>
              <a:rPr lang="de-DE" dirty="0" smtClean="0"/>
              <a:t>Diesen Zusammenhang sollten die </a:t>
            </a:r>
            <a:r>
              <a:rPr lang="de-DE" dirty="0" err="1" smtClean="0"/>
              <a:t>SuS</a:t>
            </a:r>
            <a:r>
              <a:rPr lang="de-DE" dirty="0" smtClean="0"/>
              <a:t> in verschiedenen Situationen      (z. B. </a:t>
            </a:r>
            <a:r>
              <a:rPr lang="de-DE" dirty="0" smtClean="0"/>
              <a:t>verschiedene </a:t>
            </a:r>
            <a:r>
              <a:rPr lang="de-DE" dirty="0" smtClean="0"/>
              <a:t>Darstellungen von Termen) kennen lernen und benutzen.</a:t>
            </a:r>
          </a:p>
        </p:txBody>
      </p:sp>
      <p:sp>
        <p:nvSpPr>
          <p:cNvPr id="18" name="Rechteck 17"/>
          <p:cNvSpPr>
            <a:spLocks noChangeAspect="1"/>
          </p:cNvSpPr>
          <p:nvPr/>
        </p:nvSpPr>
        <p:spPr bwMode="auto">
          <a:xfrm>
            <a:off x="1060931" y="496193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9" name="Rechteck 18"/>
          <p:cNvSpPr>
            <a:spLocks noChangeAspect="1"/>
          </p:cNvSpPr>
          <p:nvPr/>
        </p:nvSpPr>
        <p:spPr bwMode="auto">
          <a:xfrm>
            <a:off x="2627784" y="496193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pic>
        <p:nvPicPr>
          <p:cNvPr id="11" name="Bild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064" y="1762523"/>
            <a:ext cx="2631332" cy="1512651"/>
          </a:xfrm>
          <a:prstGeom prst="rect">
            <a:avLst/>
          </a:prstGeom>
        </p:spPr>
      </p:pic>
      <p:pic>
        <p:nvPicPr>
          <p:cNvPr id="12" name="Bild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8611" y="3768452"/>
            <a:ext cx="1405647" cy="1668294"/>
          </a:xfrm>
          <a:prstGeom prst="rect">
            <a:avLst/>
          </a:prstGeom>
        </p:spPr>
      </p:pic>
      <p:pic>
        <p:nvPicPr>
          <p:cNvPr id="13" name="Bild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5610" y="3768453"/>
            <a:ext cx="1225685" cy="1074907"/>
          </a:xfrm>
          <a:prstGeom prst="rect">
            <a:avLst/>
          </a:prstGeom>
        </p:spPr>
      </p:pic>
      <p:pic>
        <p:nvPicPr>
          <p:cNvPr id="20" name="Bild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12018" y="5605559"/>
            <a:ext cx="1785026" cy="324465"/>
          </a:xfrm>
          <a:prstGeom prst="rect">
            <a:avLst/>
          </a:prstGeom>
        </p:spPr>
      </p:pic>
    </p:spTree>
    <p:extLst>
      <p:ext uri="{BB962C8B-B14F-4D97-AF65-F5344CB8AC3E}">
        <p14:creationId xmlns:p14="http://schemas.microsoft.com/office/powerpoint/2010/main" val="25255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Inhaltsplatzhalter 4"/>
          <p:cNvSpPr>
            <a:spLocks noGrp="1"/>
          </p:cNvSpPr>
          <p:nvPr>
            <p:ph idx="17"/>
          </p:nvPr>
        </p:nvSpPr>
        <p:spPr>
          <a:prstGeom prst="rect">
            <a:avLst/>
          </a:prstGeom>
        </p:spPr>
        <p:txBody>
          <a:bodyPr/>
          <a:lstStyle/>
          <a:p>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fontScale="90000"/>
          </a:bodyPr>
          <a:lstStyle/>
          <a:p>
            <a:r>
              <a:rPr lang="de-DE" dirty="0"/>
              <a:t>Hinweise zu den </a:t>
            </a:r>
            <a:r>
              <a:rPr lang="de-DE" dirty="0" smtClean="0"/>
              <a:t>Lizenzbedingungen</a:t>
            </a:r>
            <a:endParaRPr lang="de-DE" dirty="0"/>
          </a:p>
        </p:txBody>
      </p:sp>
      <p:sp>
        <p:nvSpPr>
          <p:cNvPr id="13" name="Inhaltsplatzhalter 2"/>
          <p:cNvSpPr>
            <a:spLocks noGrp="1"/>
          </p:cNvSpPr>
          <p:nvPr>
            <p:ph idx="1"/>
          </p:nvPr>
        </p:nvSpPr>
        <p:spPr/>
        <p:txBody>
          <a:bodyPr>
            <a:normAutofit fontScale="77500" lnSpcReduction="20000"/>
          </a:bodyPr>
          <a:lstStyle/>
          <a:p>
            <a:pPr marL="0" indent="0">
              <a:buNone/>
            </a:pPr>
            <a:r>
              <a:rPr lang="de-DE" sz="1600" dirty="0" smtClean="0"/>
              <a:t>Dieses Material wurde durch das Deutsche Zentrum für Lehrerbildung Mathematik (DZLM) konzipiert und kann, soweit nicht anderweitig gekennzeichnet, unter der </a:t>
            </a:r>
            <a:r>
              <a:rPr lang="de-DE" sz="1600" u="sng" dirty="0" smtClean="0">
                <a:solidFill>
                  <a:srgbClr val="327A86"/>
                </a:solidFill>
              </a:rPr>
              <a:t>Creative </a:t>
            </a:r>
            <a:r>
              <a:rPr lang="de-DE" sz="1600" u="sng" dirty="0">
                <a:solidFill>
                  <a:srgbClr val="327A86"/>
                </a:solidFill>
              </a:rPr>
              <a:t>Commons Namensnennung </a:t>
            </a:r>
            <a:r>
              <a:rPr lang="de-DE" sz="1600" u="sng" dirty="0" smtClean="0">
                <a:solidFill>
                  <a:srgbClr val="327A86"/>
                </a:solidFill>
              </a:rPr>
              <a:t>– </a:t>
            </a:r>
            <a:r>
              <a:rPr lang="de-DE" sz="1600" u="sng" dirty="0">
                <a:solidFill>
                  <a:srgbClr val="327A86"/>
                </a:solidFill>
              </a:rPr>
              <a:t>Weitergabe unter gleichen Bedingungen 4.0 </a:t>
            </a:r>
            <a:r>
              <a:rPr lang="de-DE" sz="1600" u="sng" dirty="0" smtClean="0">
                <a:solidFill>
                  <a:srgbClr val="327A86"/>
                </a:solidFill>
              </a:rPr>
              <a:t>Internationale Lizenz</a:t>
            </a:r>
            <a:r>
              <a:rPr lang="de-DE" sz="1600" dirty="0">
                <a:solidFill>
                  <a:schemeClr val="tx2"/>
                </a:solidFill>
              </a:rPr>
              <a:t> </a:t>
            </a:r>
            <a:r>
              <a:rPr lang="de-DE" sz="1600" dirty="0" smtClean="0"/>
              <a:t>weiterverwendet werden.</a:t>
            </a:r>
          </a:p>
          <a:p>
            <a:pPr marL="0" indent="0">
              <a:buNone/>
            </a:pPr>
            <a:endParaRPr lang="de-DE" sz="1600" dirty="0"/>
          </a:p>
          <a:p>
            <a:pPr marL="0" indent="0">
              <a:buNone/>
            </a:pPr>
            <a:r>
              <a:rPr lang="de-DE" sz="1600" dirty="0" smtClean="0"/>
              <a:t>An der Erstellung des Materials haben die folgenden Personen mitgewirkt:</a:t>
            </a:r>
            <a:br>
              <a:rPr lang="de-DE" sz="1600" dirty="0" smtClean="0"/>
            </a:br>
            <a:r>
              <a:rPr lang="de-DE" sz="1600" dirty="0" smtClean="0"/>
              <a:t>Prof. Dr. Rolf Biehler | Universität Paderborn, Steffen </a:t>
            </a:r>
            <a:r>
              <a:rPr lang="de-DE" sz="1600" dirty="0" err="1" smtClean="0"/>
              <a:t>Lünne</a:t>
            </a:r>
            <a:r>
              <a:rPr lang="de-DE" sz="1600" dirty="0" smtClean="0"/>
              <a:t> | Universität Paderborn, Frank Wiemann | </a:t>
            </a:r>
            <a:r>
              <a:rPr lang="de-DE" sz="1600" dirty="0"/>
              <a:t> Erich Kästner-Gesamtschule, </a:t>
            </a:r>
            <a:r>
              <a:rPr lang="de-DE" sz="1600" dirty="0" err="1"/>
              <a:t>Bünde</a:t>
            </a:r>
            <a:endParaRPr lang="de-DE" sz="1600" dirty="0"/>
          </a:p>
          <a:p>
            <a:pPr marL="0" indent="0">
              <a:buNone/>
            </a:pPr>
            <a:r>
              <a:rPr lang="de-DE" sz="1600" dirty="0" smtClean="0"/>
              <a:t>Dieses Material basiert auf folgenden Werken:</a:t>
            </a:r>
          </a:p>
          <a:p>
            <a:pPr lvl="1"/>
            <a:r>
              <a:rPr lang="de-DE" sz="1600" dirty="0"/>
              <a:t>Prediger, S., Barzel, B., </a:t>
            </a:r>
            <a:r>
              <a:rPr lang="de-DE" sz="1600" dirty="0" err="1"/>
              <a:t>Hußmann</a:t>
            </a:r>
            <a:r>
              <a:rPr lang="de-DE" sz="1600" dirty="0"/>
              <a:t>, S., &amp; </a:t>
            </a:r>
            <a:r>
              <a:rPr lang="de-DE" sz="1600" dirty="0" err="1"/>
              <a:t>Leuders</a:t>
            </a:r>
            <a:r>
              <a:rPr lang="de-DE" sz="1600" dirty="0"/>
              <a:t>, T. (2013). </a:t>
            </a:r>
            <a:r>
              <a:rPr lang="de-DE" sz="1600" dirty="0" smtClean="0"/>
              <a:t>mathewerkstatt </a:t>
            </a:r>
            <a:r>
              <a:rPr lang="de-DE" sz="1600" dirty="0"/>
              <a:t>6, Schulbuch [...] ([Mittlerer Schulabschluss, allgemeine </a:t>
            </a:r>
            <a:r>
              <a:rPr lang="de-DE" sz="1600" dirty="0" err="1"/>
              <a:t>Ausg</a:t>
            </a:r>
            <a:r>
              <a:rPr lang="de-DE" sz="1600" dirty="0"/>
              <a:t>.], 1. Aufl.). Berlin: Cornelsen.</a:t>
            </a:r>
          </a:p>
          <a:p>
            <a:pPr lvl="1"/>
            <a:r>
              <a:rPr lang="de-DE" sz="1600" dirty="0" smtClean="0"/>
              <a:t>Prediger</a:t>
            </a:r>
            <a:r>
              <a:rPr lang="de-DE" sz="1600" dirty="0"/>
              <a:t>, S., Barzel, B., </a:t>
            </a:r>
            <a:r>
              <a:rPr lang="de-DE" sz="1600" dirty="0" err="1"/>
              <a:t>Hußmann</a:t>
            </a:r>
            <a:r>
              <a:rPr lang="de-DE" sz="1600" dirty="0"/>
              <a:t>, S., &amp; </a:t>
            </a:r>
            <a:r>
              <a:rPr lang="de-DE" sz="1600" dirty="0" err="1"/>
              <a:t>Leuders</a:t>
            </a:r>
            <a:r>
              <a:rPr lang="de-DE" sz="1600" dirty="0"/>
              <a:t>, T. (2014). </a:t>
            </a:r>
            <a:r>
              <a:rPr lang="de-DE" sz="1600" dirty="0" smtClean="0"/>
              <a:t>mathewerkstatt </a:t>
            </a:r>
            <a:r>
              <a:rPr lang="de-DE" sz="1600" dirty="0"/>
              <a:t>7, Schulbuch [...] ([Mittlerer Schulabschluss, allgemeine </a:t>
            </a:r>
            <a:r>
              <a:rPr lang="de-DE" sz="1600" dirty="0" err="1"/>
              <a:t>Ausg</a:t>
            </a:r>
            <a:r>
              <a:rPr lang="de-DE" sz="1600" dirty="0"/>
              <a:t>.], 1. Aufl</a:t>
            </a:r>
            <a:r>
              <a:rPr lang="de-DE" sz="1600" dirty="0" smtClean="0"/>
              <a:t>.). </a:t>
            </a:r>
            <a:r>
              <a:rPr lang="de-DE" sz="1600" dirty="0"/>
              <a:t>Berlin: </a:t>
            </a:r>
            <a:r>
              <a:rPr lang="de-DE" sz="1600" dirty="0" smtClean="0"/>
              <a:t>Cornelsen.</a:t>
            </a:r>
          </a:p>
          <a:p>
            <a:pPr marL="0" indent="0">
              <a:buNone/>
            </a:pPr>
            <a:r>
              <a:rPr lang="de-DE" sz="1600" dirty="0" smtClean="0"/>
              <a:t>Die folgenden Teile sind von der obigen Lizenz ausgenommen:</a:t>
            </a:r>
          </a:p>
          <a:p>
            <a:pPr lvl="1"/>
            <a:r>
              <a:rPr lang="de-DE" sz="1600" dirty="0"/>
              <a:t>Prediger, S., Barzel, B., </a:t>
            </a:r>
            <a:r>
              <a:rPr lang="de-DE" sz="1600" dirty="0" err="1"/>
              <a:t>Hußmann</a:t>
            </a:r>
            <a:r>
              <a:rPr lang="de-DE" sz="1600" dirty="0"/>
              <a:t>, S., &amp; </a:t>
            </a:r>
            <a:r>
              <a:rPr lang="de-DE" sz="1600" dirty="0" err="1"/>
              <a:t>Leuders</a:t>
            </a:r>
            <a:r>
              <a:rPr lang="de-DE" sz="1600" dirty="0"/>
              <a:t>, T. (2013). </a:t>
            </a:r>
            <a:r>
              <a:rPr lang="de-DE" sz="1600" dirty="0" smtClean="0"/>
              <a:t>mathewerkstatt </a:t>
            </a:r>
            <a:r>
              <a:rPr lang="de-DE" sz="1600" dirty="0"/>
              <a:t>6, Schulbuch [...] ([Mittlerer Schulabschluss, allgemeine </a:t>
            </a:r>
            <a:r>
              <a:rPr lang="de-DE" sz="1600" dirty="0" err="1"/>
              <a:t>Ausg</a:t>
            </a:r>
            <a:r>
              <a:rPr lang="de-DE" sz="1600" dirty="0"/>
              <a:t>.], 1. Aufl.). Berlin: Cornelsen.</a:t>
            </a:r>
          </a:p>
          <a:p>
            <a:pPr lvl="1"/>
            <a:r>
              <a:rPr lang="de-DE" sz="1600" dirty="0" smtClean="0"/>
              <a:t>Prediger</a:t>
            </a:r>
            <a:r>
              <a:rPr lang="de-DE" sz="1600" dirty="0"/>
              <a:t>, S., Barzel, B., </a:t>
            </a:r>
            <a:r>
              <a:rPr lang="de-DE" sz="1600" dirty="0" err="1"/>
              <a:t>Hußmann</a:t>
            </a:r>
            <a:r>
              <a:rPr lang="de-DE" sz="1600" dirty="0"/>
              <a:t>, S., &amp; </a:t>
            </a:r>
            <a:r>
              <a:rPr lang="de-DE" sz="1600" dirty="0" err="1"/>
              <a:t>Leuders</a:t>
            </a:r>
            <a:r>
              <a:rPr lang="de-DE" sz="1600" dirty="0"/>
              <a:t>, T. (2014). </a:t>
            </a:r>
            <a:r>
              <a:rPr lang="de-DE" sz="1600" dirty="0" smtClean="0"/>
              <a:t>mathewerkstatt </a:t>
            </a:r>
            <a:r>
              <a:rPr lang="de-DE" sz="1600" dirty="0"/>
              <a:t>7, Schulbuch [...] ([Mittlerer Schulabschluss, allgemeine </a:t>
            </a:r>
            <a:r>
              <a:rPr lang="de-DE" sz="1600" dirty="0" err="1"/>
              <a:t>Ausg</a:t>
            </a:r>
            <a:r>
              <a:rPr lang="de-DE" sz="1600" dirty="0"/>
              <a:t>.], 1. Aufl.). Berlin: Cornelsen</a:t>
            </a:r>
            <a:r>
              <a:rPr lang="de-DE" sz="1600" dirty="0" smtClean="0"/>
              <a:t>.</a:t>
            </a:r>
          </a:p>
          <a:p>
            <a:pPr lvl="1"/>
            <a:r>
              <a:rPr lang="de-DE" sz="1600" dirty="0" smtClean="0"/>
              <a:t>Plakate der Teilnehmenden aus </a:t>
            </a:r>
            <a:r>
              <a:rPr lang="de-DE" sz="1600" dirty="0" err="1" smtClean="0"/>
              <a:t>Ffunt@OWL</a:t>
            </a:r>
            <a:endParaRPr lang="de-DE" sz="1600" dirty="0"/>
          </a:p>
          <a:p>
            <a:pPr marL="0" indent="0">
              <a:buNone/>
            </a:pPr>
            <a:r>
              <a:rPr lang="de-DE" sz="1600" dirty="0" smtClean="0"/>
              <a:t>Bildnachweise und Zitatquellen finden Sie auf den jeweiligen Folien bzw. Zusatzmaterialien.</a:t>
            </a:r>
          </a:p>
          <a:p>
            <a:pPr marL="0" indent="0">
              <a:buNone/>
            </a:pPr>
            <a:endParaRPr lang="de-DE" sz="1600" dirty="0"/>
          </a:p>
          <a:p>
            <a:pPr marL="0" indent="0">
              <a:buNone/>
            </a:pPr>
            <a:r>
              <a:rPr lang="de-DE" sz="1600" dirty="0" smtClean="0"/>
              <a:t>Weitere Hinweise und Informationen zum DZLM finden Sie unter </a:t>
            </a:r>
            <a:r>
              <a:rPr lang="de-DE" sz="1600" u="sng" dirty="0" smtClean="0">
                <a:solidFill>
                  <a:srgbClr val="327A86"/>
                </a:solidFill>
              </a:rPr>
              <a:t>dzlm.de</a:t>
            </a:r>
            <a:r>
              <a:rPr lang="de-DE" sz="1600" dirty="0" smtClean="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pic>
        <p:nvPicPr>
          <p:cNvPr id="8" name="Bild 7"/>
          <p:cNvPicPr/>
          <p:nvPr/>
        </p:nvPicPr>
        <p:blipFill>
          <a:blip r:embed="rId2">
            <a:extLst>
              <a:ext uri="{28A0092B-C50C-407E-A947-70E740481C1C}">
                <a14:useLocalDpi xmlns:a14="http://schemas.microsoft.com/office/drawing/2010/main" val="0"/>
              </a:ext>
            </a:extLst>
          </a:blip>
          <a:stretch>
            <a:fillRect/>
          </a:stretch>
        </p:blipFill>
        <p:spPr>
          <a:xfrm>
            <a:off x="8018720" y="594047"/>
            <a:ext cx="770400" cy="278953"/>
          </a:xfrm>
          <a:prstGeom prst="rect">
            <a:avLst/>
          </a:prstGeom>
        </p:spPr>
      </p:pic>
    </p:spTree>
    <p:extLst>
      <p:ext uri="{BB962C8B-B14F-4D97-AF65-F5344CB8AC3E}">
        <p14:creationId xmlns:p14="http://schemas.microsoft.com/office/powerpoint/2010/main" val="12869316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7"/>
          </p:nvPr>
        </p:nvSpPr>
        <p:spPr/>
        <p:txBody>
          <a:bodyPr/>
          <a:lstStyle/>
          <a:p>
            <a:r>
              <a:rPr lang="de-DE" b="1" dirty="0" smtClean="0"/>
              <a:t>Wie kann ich mit Termen Situationen untersuchen?</a:t>
            </a:r>
            <a:endParaRPr lang="de-DE" b="1" dirty="0"/>
          </a:p>
        </p:txBody>
      </p:sp>
      <p:sp>
        <p:nvSpPr>
          <p:cNvPr id="4" name="Titel 3"/>
          <p:cNvSpPr>
            <a:spLocks noGrp="1"/>
          </p:cNvSpPr>
          <p:nvPr>
            <p:ph type="title"/>
          </p:nvPr>
        </p:nvSpPr>
        <p:spPr/>
        <p:txBody>
          <a:bodyPr>
            <a:normAutofit fontScale="90000"/>
          </a:bodyPr>
          <a:lstStyle/>
          <a:p>
            <a:r>
              <a:rPr lang="de-DE" dirty="0"/>
              <a:t>Problemlösen mit </a:t>
            </a:r>
            <a:r>
              <a:rPr lang="de-DE" dirty="0" smtClean="0"/>
              <a:t>Variablentermen</a:t>
            </a:r>
            <a:endParaRPr lang="de-DE" dirty="0"/>
          </a:p>
        </p:txBody>
      </p:sp>
      <p:sp>
        <p:nvSpPr>
          <p:cNvPr id="9" name="Textfeld 8"/>
          <p:cNvSpPr txBox="1"/>
          <p:nvPr/>
        </p:nvSpPr>
        <p:spPr>
          <a:xfrm>
            <a:off x="3707904" y="5899338"/>
            <a:ext cx="1952741" cy="261610"/>
          </a:xfrm>
          <a:prstGeom prst="rect">
            <a:avLst/>
          </a:prstGeom>
          <a:noFill/>
        </p:spPr>
        <p:txBody>
          <a:bodyPr wrap="square" rtlCol="0">
            <a:spAutoFit/>
          </a:bodyPr>
          <a:lstStyle/>
          <a:p>
            <a:r>
              <a:rPr lang="de-DE" sz="1100" i="1" dirty="0" smtClean="0">
                <a:latin typeface="Calibri" charset="0"/>
                <a:ea typeface="Calibri" charset="0"/>
                <a:cs typeface="Calibri" charset="0"/>
              </a:rPr>
              <a:t>mathewerkstatt 7</a:t>
            </a:r>
            <a:r>
              <a:rPr lang="de-DE" sz="1100" dirty="0" smtClean="0">
                <a:latin typeface="Calibri" charset="0"/>
                <a:ea typeface="Calibri" charset="0"/>
                <a:cs typeface="Calibri" charset="0"/>
              </a:rPr>
              <a:t>, Seite 195</a:t>
            </a:r>
            <a:endParaRPr lang="de-DE" sz="1100" dirty="0">
              <a:latin typeface="Calibri" charset="0"/>
              <a:ea typeface="Calibri" charset="0"/>
              <a:cs typeface="Calibri" charset="0"/>
            </a:endParaRPr>
          </a:p>
        </p:txBody>
      </p:sp>
      <p:sp>
        <p:nvSpPr>
          <p:cNvPr id="10" name="Inhaltsplatzhalter 2"/>
          <p:cNvSpPr>
            <a:spLocks noGrp="1"/>
          </p:cNvSpPr>
          <p:nvPr>
            <p:ph idx="1"/>
          </p:nvPr>
        </p:nvSpPr>
        <p:spPr>
          <a:xfrm>
            <a:off x="685800" y="1578858"/>
            <a:ext cx="3822717" cy="3650342"/>
          </a:xfrm>
        </p:spPr>
        <p:txBody>
          <a:bodyPr>
            <a:normAutofit fontScale="92500" lnSpcReduction="10000"/>
          </a:bodyPr>
          <a:lstStyle/>
          <a:p>
            <a:pPr algn="just"/>
            <a:r>
              <a:rPr lang="de-DE" sz="2000" dirty="0" smtClean="0"/>
              <a:t>Mit Termen Probleme zu lösen ist eine zentrale Aktivität, die Termen für </a:t>
            </a:r>
            <a:r>
              <a:rPr lang="de-DE" sz="2000" dirty="0" err="1" smtClean="0"/>
              <a:t>SuS</a:t>
            </a:r>
            <a:r>
              <a:rPr lang="de-DE" sz="2000" dirty="0" smtClean="0"/>
              <a:t> einen Sinn gibt. Die Leitfrage greift diese Sinnstiftung auf und stellt sie in den Mittelpunkt.</a:t>
            </a:r>
          </a:p>
          <a:p>
            <a:pPr algn="just"/>
            <a:r>
              <a:rPr lang="de-DE" sz="2000" dirty="0" smtClean="0"/>
              <a:t>Dabei werden verschiedene Lösungsstrategien erworben und angewendet.</a:t>
            </a:r>
          </a:p>
          <a:p>
            <a:pPr lvl="1">
              <a:buClr>
                <a:srgbClr val="327A86"/>
              </a:buClr>
            </a:pPr>
            <a:r>
              <a:rPr lang="de-DE" dirty="0"/>
              <a:t>D</a:t>
            </a:r>
            <a:r>
              <a:rPr lang="de-DE" sz="1800" dirty="0" smtClean="0"/>
              <a:t>abei erweitert man das Begriffsverständnis für Variablen um den Bereich des </a:t>
            </a:r>
            <a:r>
              <a:rPr lang="de-DE" sz="1800" dirty="0" smtClean="0"/>
              <a:t>Einzel-</a:t>
            </a:r>
            <a:r>
              <a:rPr lang="de-DE" sz="1800" dirty="0" err="1" smtClean="0"/>
              <a:t>zahlaspekts</a:t>
            </a:r>
            <a:r>
              <a:rPr lang="de-DE" sz="1800" dirty="0" smtClean="0"/>
              <a:t>.</a:t>
            </a:r>
          </a:p>
        </p:txBody>
      </p:sp>
      <p:pic>
        <p:nvPicPr>
          <p:cNvPr id="11" name="Inhaltsplatzhalter 5"/>
          <p:cNvPicPr>
            <a:picLocks noChangeAspect="1"/>
          </p:cNvPicPr>
          <p:nvPr/>
        </p:nvPicPr>
        <p:blipFill rotWithShape="1">
          <a:blip r:embed="rId2">
            <a:extLst>
              <a:ext uri="{28A0092B-C50C-407E-A947-70E740481C1C}">
                <a14:useLocalDpi xmlns:a14="http://schemas.microsoft.com/office/drawing/2010/main" val="0"/>
              </a:ext>
            </a:extLst>
          </a:blip>
          <a:srcRect l="4068" t="9091" r="7299" b="4554"/>
          <a:stretch/>
        </p:blipFill>
        <p:spPr bwMode="auto">
          <a:xfrm>
            <a:off x="5580112" y="1625331"/>
            <a:ext cx="3411488" cy="4742800"/>
          </a:xfrm>
          <a:prstGeom prst="rect">
            <a:avLst/>
          </a:prstGeom>
          <a:noFill/>
          <a:ln w="9525">
            <a:noFill/>
            <a:miter lim="800000"/>
            <a:headEnd/>
            <a:tailEnd/>
          </a:ln>
        </p:spPr>
      </p:pic>
      <p:cxnSp>
        <p:nvCxnSpPr>
          <p:cNvPr id="12" name="Gerade Verbindung mit Pfeil 11"/>
          <p:cNvCxnSpPr/>
          <p:nvPr/>
        </p:nvCxnSpPr>
        <p:spPr bwMode="auto">
          <a:xfrm flipV="1">
            <a:off x="4419600" y="2010906"/>
            <a:ext cx="1808584" cy="8394"/>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3" name="Gerade Verbindung mit Pfeil 12"/>
          <p:cNvCxnSpPr/>
          <p:nvPr/>
        </p:nvCxnSpPr>
        <p:spPr bwMode="auto">
          <a:xfrm flipV="1">
            <a:off x="4508517" y="2947010"/>
            <a:ext cx="1719667" cy="1130062"/>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4" name="Gerade Verbindung mit Pfeil 13"/>
          <p:cNvCxnSpPr/>
          <p:nvPr/>
        </p:nvCxnSpPr>
        <p:spPr bwMode="auto">
          <a:xfrm>
            <a:off x="4508517" y="4077072"/>
            <a:ext cx="3087819" cy="886163"/>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17" name="Rechteck 16"/>
          <p:cNvSpPr>
            <a:spLocks noChangeAspect="1"/>
          </p:cNvSpPr>
          <p:nvPr/>
        </p:nvSpPr>
        <p:spPr bwMode="auto">
          <a:xfrm>
            <a:off x="1064371" y="5373216"/>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117957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824" y="1556792"/>
            <a:ext cx="5892721" cy="4878223"/>
          </a:xfrm>
          <a:prstGeom prst="rect">
            <a:avLst/>
          </a:prstGeom>
        </p:spPr>
      </p:pic>
      <p:sp>
        <p:nvSpPr>
          <p:cNvPr id="6" name="Inhaltsplatzhalter 5"/>
          <p:cNvSpPr>
            <a:spLocks noGrp="1"/>
          </p:cNvSpPr>
          <p:nvPr>
            <p:ph idx="17"/>
          </p:nvPr>
        </p:nvSpPr>
        <p:spPr/>
        <p:txBody>
          <a:bodyPr/>
          <a:lstStyle/>
          <a:p>
            <a:r>
              <a:rPr lang="de-DE" b="1" dirty="0" smtClean="0"/>
              <a:t>Wie kann ich mit Termen Situationen untersuchen?</a:t>
            </a:r>
            <a:endParaRPr lang="de-DE" b="1" dirty="0"/>
          </a:p>
        </p:txBody>
      </p:sp>
      <p:sp>
        <p:nvSpPr>
          <p:cNvPr id="4" name="Titel 3"/>
          <p:cNvSpPr>
            <a:spLocks noGrp="1"/>
          </p:cNvSpPr>
          <p:nvPr>
            <p:ph type="title"/>
          </p:nvPr>
        </p:nvSpPr>
        <p:spPr/>
        <p:txBody>
          <a:bodyPr>
            <a:normAutofit fontScale="90000"/>
          </a:bodyPr>
          <a:lstStyle/>
          <a:p>
            <a:r>
              <a:rPr lang="de-DE" dirty="0"/>
              <a:t>Problemlösen mit </a:t>
            </a:r>
            <a:r>
              <a:rPr lang="de-DE" dirty="0" smtClean="0"/>
              <a:t>Variablentermen</a:t>
            </a:r>
            <a:endParaRPr lang="de-DE" dirty="0"/>
          </a:p>
        </p:txBody>
      </p:sp>
      <p:sp>
        <p:nvSpPr>
          <p:cNvPr id="10" name="Inhaltsplatzhalter 2"/>
          <p:cNvSpPr>
            <a:spLocks noGrp="1"/>
          </p:cNvSpPr>
          <p:nvPr>
            <p:ph idx="1"/>
          </p:nvPr>
        </p:nvSpPr>
        <p:spPr>
          <a:xfrm>
            <a:off x="685801" y="1578858"/>
            <a:ext cx="2518048" cy="3650342"/>
          </a:xfrm>
        </p:spPr>
        <p:txBody>
          <a:bodyPr>
            <a:normAutofit/>
          </a:bodyPr>
          <a:lstStyle/>
          <a:p>
            <a:r>
              <a:rPr lang="de-DE" sz="1800" dirty="0" smtClean="0"/>
              <a:t>Auch in Variablentermen sind Informationen festgehalten, mit denen eine Situation beschrieben und erkundet werden kann. </a:t>
            </a:r>
          </a:p>
        </p:txBody>
      </p:sp>
      <p:sp>
        <p:nvSpPr>
          <p:cNvPr id="18" name="Rechteck 17"/>
          <p:cNvSpPr>
            <a:spLocks noChangeAspect="1"/>
          </p:cNvSpPr>
          <p:nvPr/>
        </p:nvSpPr>
        <p:spPr bwMode="auto">
          <a:xfrm>
            <a:off x="323522" y="3964852"/>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cxnSp>
        <p:nvCxnSpPr>
          <p:cNvPr id="20" name="Gerade Verbindung mit Pfeil 19"/>
          <p:cNvCxnSpPr/>
          <p:nvPr/>
        </p:nvCxnSpPr>
        <p:spPr bwMode="auto">
          <a:xfrm>
            <a:off x="3419871" y="5085184"/>
            <a:ext cx="380898"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22" name="Textfeld 21"/>
          <p:cNvSpPr txBox="1"/>
          <p:nvPr/>
        </p:nvSpPr>
        <p:spPr>
          <a:xfrm>
            <a:off x="1403648" y="5898891"/>
            <a:ext cx="1800200" cy="261610"/>
          </a:xfrm>
          <a:prstGeom prst="rect">
            <a:avLst/>
          </a:prstGeom>
          <a:noFill/>
        </p:spPr>
        <p:txBody>
          <a:bodyPr wrap="square" rtlCol="0">
            <a:spAutoFit/>
          </a:bodyPr>
          <a:lstStyle/>
          <a:p>
            <a:r>
              <a:rPr lang="de-DE" sz="1100" i="1" dirty="0" smtClean="0">
                <a:latin typeface="Calibri" charset="0"/>
                <a:ea typeface="Calibri" charset="0"/>
                <a:cs typeface="Calibri" charset="0"/>
              </a:rPr>
              <a:t>mathewerkstatt 7</a:t>
            </a:r>
            <a:r>
              <a:rPr lang="de-DE" sz="1100" dirty="0" smtClean="0">
                <a:latin typeface="Calibri" charset="0"/>
                <a:ea typeface="Calibri" charset="0"/>
                <a:cs typeface="Calibri" charset="0"/>
              </a:rPr>
              <a:t>, Seite 210</a:t>
            </a:r>
            <a:endParaRPr lang="de-DE" sz="1100" dirty="0">
              <a:latin typeface="Calibri" charset="0"/>
              <a:ea typeface="Calibri" charset="0"/>
              <a:cs typeface="Calibri" charset="0"/>
            </a:endParaRPr>
          </a:p>
        </p:txBody>
      </p:sp>
      <p:sp>
        <p:nvSpPr>
          <p:cNvPr id="23" name="Rechteck 22"/>
          <p:cNvSpPr>
            <a:spLocks noChangeAspect="1"/>
          </p:cNvSpPr>
          <p:nvPr/>
        </p:nvSpPr>
        <p:spPr bwMode="auto">
          <a:xfrm>
            <a:off x="1854098" y="396485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cxnSp>
        <p:nvCxnSpPr>
          <p:cNvPr id="28" name="Gerade Verbindung mit Pfeil 27"/>
          <p:cNvCxnSpPr/>
          <p:nvPr/>
        </p:nvCxnSpPr>
        <p:spPr bwMode="auto">
          <a:xfrm>
            <a:off x="5725059" y="4941168"/>
            <a:ext cx="380898"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31" name="Gerade Verbindung mit Pfeil 30"/>
          <p:cNvCxnSpPr/>
          <p:nvPr/>
        </p:nvCxnSpPr>
        <p:spPr bwMode="auto">
          <a:xfrm>
            <a:off x="5580112" y="2204864"/>
            <a:ext cx="380898"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Tree>
    <p:extLst>
      <p:ext uri="{BB962C8B-B14F-4D97-AF65-F5344CB8AC3E}">
        <p14:creationId xmlns:p14="http://schemas.microsoft.com/office/powerpoint/2010/main" val="66617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6"/>
          <p:cNvSpPr>
            <a:spLocks noGrp="1"/>
          </p:cNvSpPr>
          <p:nvPr>
            <p:ph idx="17"/>
          </p:nvPr>
        </p:nvSpPr>
        <p:spPr>
          <a:xfrm>
            <a:off x="321066" y="1143000"/>
            <a:ext cx="8427398" cy="288032"/>
          </a:xfrm>
        </p:spPr>
        <p:txBody>
          <a:bodyPr/>
          <a:lstStyle/>
          <a:p>
            <a:r>
              <a:rPr lang="de-DE" b="1" dirty="0" smtClean="0"/>
              <a:t>Einführung von Variablentermen in Klasse 7 in drei Schritten: </a:t>
            </a:r>
            <a:endParaRPr lang="de-DE" b="1" dirty="0"/>
          </a:p>
        </p:txBody>
      </p:sp>
      <p:sp>
        <p:nvSpPr>
          <p:cNvPr id="5" name="Titel 4"/>
          <p:cNvSpPr>
            <a:spLocks noGrp="1"/>
          </p:cNvSpPr>
          <p:nvPr>
            <p:ph type="title"/>
          </p:nvPr>
        </p:nvSpPr>
        <p:spPr/>
        <p:txBody>
          <a:bodyPr>
            <a:normAutofit fontScale="90000"/>
          </a:bodyPr>
          <a:lstStyle/>
          <a:p>
            <a:r>
              <a:rPr lang="de-DE" dirty="0" smtClean="0"/>
              <a:t>Einordnung und Ablauf unserer Beispielunterrichtsreihe</a:t>
            </a:r>
            <a:endParaRPr lang="de-DE" dirty="0"/>
          </a:p>
        </p:txBody>
      </p:sp>
      <p:sp>
        <p:nvSpPr>
          <p:cNvPr id="9" name="Inhaltsplatzhalter 6"/>
          <p:cNvSpPr>
            <a:spLocks noGrp="1"/>
          </p:cNvSpPr>
          <p:nvPr>
            <p:ph idx="1"/>
          </p:nvPr>
        </p:nvSpPr>
        <p:spPr>
          <a:xfrm>
            <a:off x="685800" y="1628800"/>
            <a:ext cx="3022104" cy="3528392"/>
          </a:xfrm>
        </p:spPr>
        <p:txBody>
          <a:bodyPr>
            <a:normAutofit/>
          </a:bodyPr>
          <a:lstStyle/>
          <a:p>
            <a:r>
              <a:rPr lang="de-DE" dirty="0" smtClean="0"/>
              <a:t>Wiederholung der Aktivitäten mit Zahlentermen </a:t>
            </a:r>
          </a:p>
          <a:p>
            <a:r>
              <a:rPr lang="de-DE" dirty="0"/>
              <a:t>v</a:t>
            </a:r>
            <a:r>
              <a:rPr lang="de-DE" dirty="0" smtClean="0"/>
              <a:t>on </a:t>
            </a:r>
            <a:r>
              <a:rPr lang="de-DE" dirty="0"/>
              <a:t>den Zahlentermen zu Variablentermen</a:t>
            </a:r>
          </a:p>
          <a:p>
            <a:r>
              <a:rPr lang="de-DE" dirty="0"/>
              <a:t>Problemlösen mit </a:t>
            </a:r>
            <a:r>
              <a:rPr lang="de-DE" dirty="0" smtClean="0"/>
              <a:t>Variablentermen</a:t>
            </a:r>
          </a:p>
        </p:txBody>
      </p:sp>
      <p:sp>
        <p:nvSpPr>
          <p:cNvPr id="14" name="Rechteck 13"/>
          <p:cNvSpPr>
            <a:spLocks noChangeAspect="1"/>
          </p:cNvSpPr>
          <p:nvPr/>
        </p:nvSpPr>
        <p:spPr bwMode="auto">
          <a:xfrm>
            <a:off x="4572000" y="166558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4579334" y="315671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4579334" y="4647836"/>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7" name="Rechteck 16"/>
          <p:cNvSpPr>
            <a:spLocks noChangeAspect="1"/>
          </p:cNvSpPr>
          <p:nvPr/>
        </p:nvSpPr>
        <p:spPr bwMode="auto">
          <a:xfrm>
            <a:off x="6063405" y="1657273"/>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6063405" y="3156709"/>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9" name="Rechteck 18"/>
          <p:cNvSpPr>
            <a:spLocks noChangeAspect="1"/>
          </p:cNvSpPr>
          <p:nvPr/>
        </p:nvSpPr>
        <p:spPr bwMode="auto">
          <a:xfrm>
            <a:off x="6063405" y="4648764"/>
            <a:ext cx="1347389" cy="1347389"/>
          </a:xfrm>
          <a:prstGeom prst="rect">
            <a:avLst/>
          </a:prstGeom>
          <a:solidFill>
            <a:srgbClr val="CBB98A">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Werkzeug: Term-umformung</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Textfeld 10"/>
          <p:cNvSpPr txBox="1"/>
          <p:nvPr/>
        </p:nvSpPr>
        <p:spPr>
          <a:xfrm>
            <a:off x="467544" y="5877271"/>
            <a:ext cx="5904656" cy="790581"/>
          </a:xfrm>
          <a:prstGeom prst="rect">
            <a:avLst/>
          </a:prstGeom>
          <a:solidFill>
            <a:schemeClr val="accent1">
              <a:alpha val="25000"/>
            </a:schemeClr>
          </a:solidFill>
        </p:spPr>
        <p:txBody>
          <a:bodyPr wrap="square" rtlCol="0" anchor="ctr" anchorCtr="1">
            <a:noAutofit/>
          </a:bodyPr>
          <a:lstStyle/>
          <a:p>
            <a:r>
              <a:rPr lang="de-DE" sz="1600" dirty="0" smtClean="0">
                <a:latin typeface="Calibri" charset="0"/>
                <a:ea typeface="Calibri" charset="0"/>
                <a:cs typeface="Calibri" charset="0"/>
              </a:rPr>
              <a:t>Welche Ihrer Fragen/Aktivitäten haben Sie wiedergefunden? </a:t>
            </a:r>
          </a:p>
          <a:p>
            <a:r>
              <a:rPr lang="de-DE" sz="1600" dirty="0" smtClean="0">
                <a:latin typeface="Calibri" charset="0"/>
                <a:ea typeface="Calibri" charset="0"/>
                <a:cs typeface="Calibri" charset="0"/>
              </a:rPr>
              <a:t>Welche Fragen/Aktivitäten vermissen Sie?</a:t>
            </a:r>
            <a:endParaRPr lang="de-DE" sz="1600" dirty="0">
              <a:latin typeface="Calibri" charset="0"/>
              <a:ea typeface="Calibri" charset="0"/>
              <a:cs typeface="Calibri" charset="0"/>
            </a:endParaRPr>
          </a:p>
        </p:txBody>
      </p:sp>
      <p:sp>
        <p:nvSpPr>
          <p:cNvPr id="12" name="Abgerundetes Rechteck 11"/>
          <p:cNvSpPr/>
          <p:nvPr/>
        </p:nvSpPr>
        <p:spPr bwMode="auto">
          <a:xfrm>
            <a:off x="251520" y="5301208"/>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Auswertung:</a:t>
            </a:r>
          </a:p>
          <a:p>
            <a:pPr algn="ctr"/>
            <a:r>
              <a:rPr lang="de-DE" sz="1800" b="1" dirty="0" smtClean="0">
                <a:solidFill>
                  <a:prstClr val="black"/>
                </a:solidFill>
                <a:latin typeface="Calibri"/>
                <a:cs typeface="Calibri"/>
                <a:sym typeface="Wingdings"/>
              </a:rPr>
              <a:t>Kartenabfrage</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1485649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323528" y="1556792"/>
            <a:ext cx="8424936" cy="4968552"/>
          </a:xfrm>
        </p:spPr>
        <p:txBody>
          <a:bodyPr>
            <a:normAutofit lnSpcReduction="10000"/>
          </a:bodyPr>
          <a:lstStyle/>
          <a:p>
            <a:pPr algn="just"/>
            <a:r>
              <a:rPr lang="de-DE" dirty="0" smtClean="0"/>
              <a:t>Nachfolgend sollen die TN mit Hilfe ihres </a:t>
            </a:r>
            <a:r>
              <a:rPr lang="de-DE" dirty="0" smtClean="0"/>
              <a:t>Unterrichtsmaterials eine </a:t>
            </a:r>
            <a:r>
              <a:rPr lang="de-DE" dirty="0" smtClean="0"/>
              <a:t>Unterrichtsreihe zur Einführung von Variablentermen skizzieren. Die geordnete Kartenabfrage bzw. die Ideen aus der Präsentation und denen aus Baustein 1 können dabei als Leitlinien (s. Arbeitsauftrag) dienen.</a:t>
            </a:r>
          </a:p>
          <a:p>
            <a:pPr algn="just"/>
            <a:r>
              <a:rPr lang="de-DE" dirty="0" smtClean="0"/>
              <a:t>Zunächst wird der Arbeitsauftrag vorgestellt.</a:t>
            </a:r>
          </a:p>
          <a:p>
            <a:pPr algn="just"/>
            <a:r>
              <a:rPr lang="de-DE" dirty="0" smtClean="0"/>
              <a:t>Die TN finden sich dann in möglichst schulformhomogenen Kleingruppen (max. drei TN pro Gruppe) so zusammen. Je zwei Gruppen mit gleicher oder ähnlicher Schulform sollen sich in einem zweiten Schritt ihre Ergebnisse vorstellen. Deshalb muss eine gerade Anzahl an Gruppen vorhanden sein.</a:t>
            </a:r>
          </a:p>
          <a:p>
            <a:pPr algn="just"/>
            <a:r>
              <a:rPr lang="de-DE" dirty="0" smtClean="0"/>
              <a:t>Jede(</a:t>
            </a:r>
            <a:r>
              <a:rPr lang="de-DE" dirty="0" err="1" smtClean="0"/>
              <a:t>r</a:t>
            </a:r>
            <a:r>
              <a:rPr lang="de-DE" dirty="0" smtClean="0"/>
              <a:t>) Moderierende unterstützt die TN bei ihrer Arbeit. Abhängig vom Schulbuch kann es schwer sein, passende Aufgaben im mitgebrachten Unterrichtsmaterial zu finden. Ggf. müssen die TN Änderungen an den Aufgaben vornehmen oder auf anderes Material (z</a:t>
            </a:r>
            <a:r>
              <a:rPr lang="de-DE" dirty="0" smtClean="0"/>
              <a:t>. B</a:t>
            </a:r>
            <a:r>
              <a:rPr lang="de-DE" dirty="0" smtClean="0"/>
              <a:t>. </a:t>
            </a:r>
            <a:r>
              <a:rPr lang="de-DE" i="1" dirty="0" smtClean="0"/>
              <a:t>mathewerkstatt</a:t>
            </a:r>
            <a:r>
              <a:rPr lang="de-DE" dirty="0" smtClean="0"/>
              <a:t>) zurückgreifen. Die kritische Analyse des eigenen Materials ist ein wichtiger Lernprozess für Fachfremde.</a:t>
            </a:r>
          </a:p>
          <a:p>
            <a:pPr lvl="1"/>
            <a:endParaRPr lang="de-DE" dirty="0" smtClean="0"/>
          </a:p>
          <a:p>
            <a:pPr lvl="1"/>
            <a:endParaRPr lang="de-DE" dirty="0" smtClean="0"/>
          </a:p>
          <a:p>
            <a:endParaRPr lang="de-DE" dirty="0" smtClean="0"/>
          </a:p>
          <a:p>
            <a:endParaRPr lang="de-DE" dirty="0"/>
          </a:p>
        </p:txBody>
      </p:sp>
      <p:sp>
        <p:nvSpPr>
          <p:cNvPr id="5" name="Titel 4"/>
          <p:cNvSpPr>
            <a:spLocks noGrp="1"/>
          </p:cNvSpPr>
          <p:nvPr>
            <p:ph type="title"/>
          </p:nvPr>
        </p:nvSpPr>
        <p:spPr>
          <a:xfrm>
            <a:off x="323528" y="417587"/>
            <a:ext cx="8424936" cy="995189"/>
          </a:xfrm>
        </p:spPr>
        <p:txBody>
          <a:bodyPr>
            <a:noAutofit/>
          </a:bodyPr>
          <a:lstStyle/>
          <a:p>
            <a:r>
              <a:rPr lang="de-DE" sz="2000" dirty="0"/>
              <a:t>Arbeit in </a:t>
            </a:r>
            <a:r>
              <a:rPr lang="de-DE" sz="2000" dirty="0" smtClean="0"/>
              <a:t>Kleingruppen: Wir </a:t>
            </a:r>
            <a:r>
              <a:rPr lang="de-DE" sz="2000" dirty="0"/>
              <a:t>analysieren unser Unterrichtsmaterial: Mit welchen Aufgaben aus unserem Material können Terme und Variablen eingeführt werden? </a:t>
            </a:r>
            <a:r>
              <a:rPr lang="de-DE" sz="2000" dirty="0" smtClean="0"/>
              <a:t>[</a:t>
            </a:r>
            <a:r>
              <a:rPr lang="de-DE" sz="2000" dirty="0" smtClean="0"/>
              <a:t>90</a:t>
            </a:r>
            <a:r>
              <a:rPr lang="mr-IN" sz="2000" dirty="0" smtClean="0"/>
              <a:t>–</a:t>
            </a:r>
            <a:r>
              <a:rPr lang="de-DE" sz="2000" dirty="0" smtClean="0"/>
              <a:t>105 </a:t>
            </a:r>
            <a:r>
              <a:rPr lang="de-DE" sz="2000" dirty="0" smtClean="0"/>
              <a:t>min]</a:t>
            </a:r>
            <a:endParaRPr lang="de-DE" sz="2000" dirty="0"/>
          </a:p>
        </p:txBody>
      </p:sp>
    </p:spTree>
    <p:extLst>
      <p:ext uri="{BB962C8B-B14F-4D97-AF65-F5344CB8AC3E}">
        <p14:creationId xmlns:p14="http://schemas.microsoft.com/office/powerpoint/2010/main" val="4200257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323528" y="1600808"/>
            <a:ext cx="8424936" cy="4968552"/>
          </a:xfrm>
        </p:spPr>
        <p:txBody>
          <a:bodyPr>
            <a:normAutofit/>
          </a:bodyPr>
          <a:lstStyle/>
          <a:p>
            <a:pPr marL="0" indent="0">
              <a:buNone/>
            </a:pPr>
            <a:r>
              <a:rPr lang="de-DE" dirty="0" smtClean="0"/>
              <a:t>Ablaufplan der Phase zur Eigenarbeit und Reflexion</a:t>
            </a:r>
          </a:p>
          <a:p>
            <a:pPr lvl="1"/>
            <a:endParaRPr lang="de-DE" dirty="0" smtClean="0"/>
          </a:p>
          <a:p>
            <a:endParaRPr lang="de-DE" dirty="0" smtClean="0"/>
          </a:p>
          <a:p>
            <a:endParaRPr lang="de-DE" dirty="0"/>
          </a:p>
        </p:txBody>
      </p:sp>
      <p:sp>
        <p:nvSpPr>
          <p:cNvPr id="5" name="Titel 4"/>
          <p:cNvSpPr>
            <a:spLocks noGrp="1"/>
          </p:cNvSpPr>
          <p:nvPr>
            <p:ph type="title"/>
          </p:nvPr>
        </p:nvSpPr>
        <p:spPr>
          <a:xfrm>
            <a:off x="323528" y="417587"/>
            <a:ext cx="8424936" cy="995189"/>
          </a:xfrm>
        </p:spPr>
        <p:txBody>
          <a:bodyPr>
            <a:noAutofit/>
          </a:bodyPr>
          <a:lstStyle/>
          <a:p>
            <a:r>
              <a:rPr lang="de-DE" sz="2000" dirty="0"/>
              <a:t>Arbeit in Kleingruppen: Wir analysieren unser Unterrichtsmaterial: Mit welchen Aufgaben aus unserem Material können Terme und Variablen eingeführt werden? [</a:t>
            </a:r>
            <a:r>
              <a:rPr lang="de-DE" sz="2000" dirty="0" smtClean="0"/>
              <a:t>90</a:t>
            </a:r>
            <a:r>
              <a:rPr lang="mr-IN" sz="2000" dirty="0" smtClean="0"/>
              <a:t>–</a:t>
            </a:r>
            <a:r>
              <a:rPr lang="de-DE" sz="2000" dirty="0" smtClean="0"/>
              <a:t>105 </a:t>
            </a:r>
            <a:r>
              <a:rPr lang="de-DE" sz="2000" dirty="0"/>
              <a:t>min]</a:t>
            </a:r>
          </a:p>
        </p:txBody>
      </p:sp>
      <p:sp>
        <p:nvSpPr>
          <p:cNvPr id="2" name="Rechteck 1"/>
          <p:cNvSpPr/>
          <p:nvPr/>
        </p:nvSpPr>
        <p:spPr bwMode="auto">
          <a:xfrm>
            <a:off x="323528" y="2996952"/>
            <a:ext cx="1440160" cy="3192388"/>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000" b="0" i="0" u="none" strike="noStrike" cap="none" normalizeH="0" baseline="0" dirty="0" smtClean="0">
                <a:ln>
                  <a:noFill/>
                </a:ln>
                <a:solidFill>
                  <a:schemeClr val="tx1"/>
                </a:solidFill>
                <a:effectLst/>
                <a:latin typeface="Calibri" panose="020F0502020204030204" pitchFamily="34" charset="0"/>
              </a:rPr>
              <a:t>Plenum</a:t>
            </a:r>
          </a:p>
        </p:txBody>
      </p:sp>
      <p:sp>
        <p:nvSpPr>
          <p:cNvPr id="7" name="Rechteck 6"/>
          <p:cNvSpPr/>
          <p:nvPr/>
        </p:nvSpPr>
        <p:spPr bwMode="auto">
          <a:xfrm>
            <a:off x="2195736" y="3004964"/>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9" name="Rechteck 8"/>
          <p:cNvSpPr/>
          <p:nvPr/>
        </p:nvSpPr>
        <p:spPr bwMode="auto">
          <a:xfrm>
            <a:off x="3275856" y="3004964"/>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10" name="Rechteck 9"/>
          <p:cNvSpPr/>
          <p:nvPr/>
        </p:nvSpPr>
        <p:spPr bwMode="auto">
          <a:xfrm>
            <a:off x="2195736" y="4093096"/>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11" name="Rechteck 10"/>
          <p:cNvSpPr/>
          <p:nvPr/>
        </p:nvSpPr>
        <p:spPr bwMode="auto">
          <a:xfrm>
            <a:off x="3275856" y="4093096"/>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12" name="Rechteck 11"/>
          <p:cNvSpPr/>
          <p:nvPr/>
        </p:nvSpPr>
        <p:spPr bwMode="auto">
          <a:xfrm>
            <a:off x="2195736" y="5181228"/>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13" name="Rechteck 12"/>
          <p:cNvSpPr/>
          <p:nvPr/>
        </p:nvSpPr>
        <p:spPr bwMode="auto">
          <a:xfrm>
            <a:off x="3275856" y="5189364"/>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20" name="Rechteck 19"/>
          <p:cNvSpPr/>
          <p:nvPr/>
        </p:nvSpPr>
        <p:spPr bwMode="auto">
          <a:xfrm>
            <a:off x="4669284" y="2996952"/>
            <a:ext cx="1774924"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Großgruppe</a:t>
            </a:r>
          </a:p>
          <a:p>
            <a:pPr marL="0" marR="0" indent="0" algn="ctr" defTabSz="914400" rtl="0" eaLnBrk="0" fontAlgn="base" latinLnBrk="0" hangingPunct="0">
              <a:lnSpc>
                <a:spcPct val="100000"/>
              </a:lnSpc>
              <a:spcBef>
                <a:spcPct val="0"/>
              </a:spcBef>
              <a:spcAft>
                <a:spcPct val="0"/>
              </a:spcAft>
              <a:buClrTx/>
              <a:buSzTx/>
              <a:buFontTx/>
              <a:buNone/>
              <a:tabLst/>
            </a:pPr>
            <a:r>
              <a:rPr lang="de-DE" sz="800" dirty="0" smtClean="0">
                <a:latin typeface="Calibri" panose="020F0502020204030204" pitchFamily="34" charset="0"/>
              </a:rPr>
              <a:t>(ehemals zwei Kleingruppen mit ähnlicher Schulform)</a:t>
            </a:r>
            <a:r>
              <a:rPr kumimoji="0" lang="de-DE" sz="800" b="0" i="0" u="none" strike="noStrike" cap="none" normalizeH="0" dirty="0" smtClean="0">
                <a:ln>
                  <a:noFill/>
                </a:ln>
                <a:solidFill>
                  <a:schemeClr val="tx1"/>
                </a:solidFill>
                <a:effectLst/>
                <a:latin typeface="Calibri" panose="020F0502020204030204" pitchFamily="34" charset="0"/>
              </a:rPr>
              <a:t> </a:t>
            </a:r>
          </a:p>
        </p:txBody>
      </p:sp>
      <p:sp>
        <p:nvSpPr>
          <p:cNvPr id="26" name="Rechteck 25"/>
          <p:cNvSpPr/>
          <p:nvPr/>
        </p:nvSpPr>
        <p:spPr bwMode="auto">
          <a:xfrm>
            <a:off x="4669284" y="4093096"/>
            <a:ext cx="1774924"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Großgruppe</a:t>
            </a:r>
          </a:p>
          <a:p>
            <a:pPr algn="ctr"/>
            <a:r>
              <a:rPr lang="de-DE" sz="800" dirty="0">
                <a:latin typeface="Calibri" panose="020F0502020204030204" pitchFamily="34" charset="0"/>
              </a:rPr>
              <a:t>(ehemals zwei Kleingruppen mit ähnlicher Schulform) </a:t>
            </a:r>
          </a:p>
        </p:txBody>
      </p:sp>
      <p:sp>
        <p:nvSpPr>
          <p:cNvPr id="27" name="Rechteck 26"/>
          <p:cNvSpPr/>
          <p:nvPr/>
        </p:nvSpPr>
        <p:spPr bwMode="auto">
          <a:xfrm>
            <a:off x="4669284" y="5198740"/>
            <a:ext cx="1774924"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Großgruppe</a:t>
            </a:r>
          </a:p>
          <a:p>
            <a:pPr algn="ctr"/>
            <a:r>
              <a:rPr lang="de-DE" sz="800" dirty="0">
                <a:latin typeface="Calibri" panose="020F0502020204030204" pitchFamily="34" charset="0"/>
              </a:rPr>
              <a:t>(ehemals zwei Kleingruppen mit ähnlicher Schulform</a:t>
            </a:r>
            <a:r>
              <a:rPr lang="de-DE" sz="800" dirty="0" smtClean="0">
                <a:latin typeface="Calibri" panose="020F0502020204030204" pitchFamily="34" charset="0"/>
              </a:rPr>
              <a:t>)</a:t>
            </a:r>
            <a:r>
              <a:rPr kumimoji="0" lang="de-DE" sz="800" b="0" i="0" u="none" strike="noStrike" cap="none" normalizeH="0" dirty="0" smtClean="0">
                <a:ln>
                  <a:noFill/>
                </a:ln>
                <a:solidFill>
                  <a:schemeClr val="tx1"/>
                </a:solidFill>
                <a:effectLst/>
                <a:latin typeface="Calibri" panose="020F0502020204030204" pitchFamily="34" charset="0"/>
              </a:rPr>
              <a:t> </a:t>
            </a:r>
          </a:p>
        </p:txBody>
      </p:sp>
      <p:sp>
        <p:nvSpPr>
          <p:cNvPr id="28" name="Rechteck 27"/>
          <p:cNvSpPr/>
          <p:nvPr/>
        </p:nvSpPr>
        <p:spPr bwMode="auto">
          <a:xfrm>
            <a:off x="6876256" y="3026792"/>
            <a:ext cx="1440160" cy="3192388"/>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000" b="0" i="0" u="none" strike="noStrike" cap="none" normalizeH="0" baseline="0" dirty="0" smtClean="0">
                <a:ln>
                  <a:noFill/>
                </a:ln>
                <a:solidFill>
                  <a:schemeClr val="tx1"/>
                </a:solidFill>
                <a:effectLst/>
                <a:latin typeface="Calibri" panose="020F0502020204030204" pitchFamily="34" charset="0"/>
              </a:rPr>
              <a:t>Plenum</a:t>
            </a:r>
          </a:p>
        </p:txBody>
      </p:sp>
      <p:sp>
        <p:nvSpPr>
          <p:cNvPr id="4" name="Pfeil nach rechts 3"/>
          <p:cNvSpPr/>
          <p:nvPr/>
        </p:nvSpPr>
        <p:spPr bwMode="auto">
          <a:xfrm>
            <a:off x="1547664" y="4437112"/>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1" name="Pfeil nach rechts 30"/>
          <p:cNvSpPr/>
          <p:nvPr/>
        </p:nvSpPr>
        <p:spPr bwMode="auto">
          <a:xfrm>
            <a:off x="4139952" y="3292996"/>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2" name="Pfeil nach rechts 31"/>
          <p:cNvSpPr/>
          <p:nvPr/>
        </p:nvSpPr>
        <p:spPr bwMode="auto">
          <a:xfrm>
            <a:off x="4139952" y="5517232"/>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3" name="Pfeil nach rechts 32"/>
          <p:cNvSpPr/>
          <p:nvPr/>
        </p:nvSpPr>
        <p:spPr bwMode="auto">
          <a:xfrm>
            <a:off x="4139952" y="4365104"/>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4" name="Pfeil nach rechts 33"/>
          <p:cNvSpPr/>
          <p:nvPr/>
        </p:nvSpPr>
        <p:spPr bwMode="auto">
          <a:xfrm>
            <a:off x="6300192" y="4365104"/>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5" name="Pfeil nach rechts 34"/>
          <p:cNvSpPr/>
          <p:nvPr/>
        </p:nvSpPr>
        <p:spPr bwMode="auto">
          <a:xfrm>
            <a:off x="6300192" y="3284984"/>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6" name="Pfeil nach rechts 35"/>
          <p:cNvSpPr/>
          <p:nvPr/>
        </p:nvSpPr>
        <p:spPr bwMode="auto">
          <a:xfrm>
            <a:off x="6300192" y="5517232"/>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7" name="Pfeil nach rechts 36"/>
          <p:cNvSpPr/>
          <p:nvPr/>
        </p:nvSpPr>
        <p:spPr bwMode="auto">
          <a:xfrm>
            <a:off x="1547664" y="3284984"/>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8" name="Pfeil nach rechts 37"/>
          <p:cNvSpPr/>
          <p:nvPr/>
        </p:nvSpPr>
        <p:spPr bwMode="auto">
          <a:xfrm>
            <a:off x="1547664" y="5517232"/>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9" name="Textfeld 38"/>
          <p:cNvSpPr txBox="1"/>
          <p:nvPr/>
        </p:nvSpPr>
        <p:spPr>
          <a:xfrm>
            <a:off x="323528" y="2204864"/>
            <a:ext cx="3960440" cy="400110"/>
          </a:xfrm>
          <a:prstGeom prst="rect">
            <a:avLst/>
          </a:prstGeom>
          <a:solidFill>
            <a:schemeClr val="tx2">
              <a:alpha val="75000"/>
            </a:schemeClr>
          </a:solidFill>
        </p:spPr>
        <p:txBody>
          <a:bodyPr wrap="square" rtlCol="0">
            <a:spAutoFit/>
          </a:bodyPr>
          <a:lstStyle/>
          <a:p>
            <a:pPr algn="ctr"/>
            <a:r>
              <a:rPr lang="de-DE" sz="2000" dirty="0" smtClean="0">
                <a:latin typeface="Calibri" panose="020F0502020204030204" pitchFamily="34" charset="0"/>
              </a:rPr>
              <a:t>Eigenarbeitsphase</a:t>
            </a:r>
            <a:endParaRPr lang="de-DE" sz="2000" dirty="0">
              <a:latin typeface="Calibri" panose="020F0502020204030204" pitchFamily="34" charset="0"/>
            </a:endParaRPr>
          </a:p>
        </p:txBody>
      </p:sp>
      <p:sp>
        <p:nvSpPr>
          <p:cNvPr id="40" name="Textfeld 39"/>
          <p:cNvSpPr txBox="1"/>
          <p:nvPr/>
        </p:nvSpPr>
        <p:spPr>
          <a:xfrm>
            <a:off x="4698628" y="2204864"/>
            <a:ext cx="3617788" cy="400110"/>
          </a:xfrm>
          <a:prstGeom prst="rect">
            <a:avLst/>
          </a:prstGeom>
          <a:solidFill>
            <a:schemeClr val="tx2">
              <a:alpha val="75000"/>
            </a:schemeClr>
          </a:solidFill>
        </p:spPr>
        <p:txBody>
          <a:bodyPr wrap="square" rtlCol="0">
            <a:spAutoFit/>
          </a:bodyPr>
          <a:lstStyle/>
          <a:p>
            <a:pPr algn="ctr"/>
            <a:r>
              <a:rPr lang="de-DE" sz="2000" dirty="0" smtClean="0">
                <a:latin typeface="Calibri" panose="020F0502020204030204" pitchFamily="34" charset="0"/>
              </a:rPr>
              <a:t>Reflexion</a:t>
            </a:r>
            <a:endParaRPr lang="de-DE" sz="2000" dirty="0">
              <a:latin typeface="Calibri" panose="020F0502020204030204" pitchFamily="34" charset="0"/>
            </a:endParaRPr>
          </a:p>
        </p:txBody>
      </p:sp>
    </p:spTree>
    <p:extLst>
      <p:ext uri="{BB962C8B-B14F-4D97-AF65-F5344CB8AC3E}">
        <p14:creationId xmlns:p14="http://schemas.microsoft.com/office/powerpoint/2010/main" val="12895683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317500" y="1988840"/>
            <a:ext cx="8921948" cy="18002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5" name="Titel 4"/>
          <p:cNvSpPr>
            <a:spLocks noGrp="1"/>
          </p:cNvSpPr>
          <p:nvPr>
            <p:ph type="title"/>
          </p:nvPr>
        </p:nvSpPr>
        <p:spPr/>
        <p:txBody>
          <a:bodyPr>
            <a:normAutofit fontScale="90000"/>
          </a:bodyPr>
          <a:lstStyle/>
          <a:p>
            <a:r>
              <a:rPr lang="de-DE" dirty="0" smtClean="0"/>
              <a:t>Gliederung</a:t>
            </a:r>
            <a:r>
              <a:rPr lang="de-DE" dirty="0">
                <a:solidFill>
                  <a:schemeClr val="tx2"/>
                </a:solidFill>
              </a:rPr>
              <a:t/>
            </a:r>
            <a:br>
              <a:rPr lang="de-DE" dirty="0">
                <a:solidFill>
                  <a:schemeClr val="tx2"/>
                </a:solidFill>
              </a:rPr>
            </a:br>
            <a:r>
              <a:rPr lang="de-DE" dirty="0">
                <a:solidFill>
                  <a:schemeClr val="tx2"/>
                </a:solidFill>
              </a:rPr>
              <a:t/>
            </a:r>
            <a:br>
              <a:rPr lang="de-DE" dirty="0">
                <a:solidFill>
                  <a:schemeClr val="tx2"/>
                </a:solidFill>
              </a:rPr>
            </a:br>
            <a:r>
              <a:rPr lang="de-DE" dirty="0"/>
              <a:t/>
            </a:r>
            <a:br>
              <a:rPr lang="de-DE" dirty="0"/>
            </a:br>
            <a:endParaRPr lang="de-DE" dirty="0"/>
          </a:p>
        </p:txBody>
      </p:sp>
      <p:sp>
        <p:nvSpPr>
          <p:cNvPr id="6" name="Inhaltsplatzhalter 5"/>
          <p:cNvSpPr>
            <a:spLocks noGrp="1"/>
          </p:cNvSpPr>
          <p:nvPr>
            <p:ph idx="1"/>
          </p:nvPr>
        </p:nvSpPr>
        <p:spPr/>
        <p:txBody>
          <a:bodyPr/>
          <a:lstStyle/>
          <a:p>
            <a:pPr marL="514350" indent="-514350">
              <a:buFont typeface="+mj-lt"/>
              <a:buAutoNum type="arabicPeriod"/>
            </a:pPr>
            <a:r>
              <a:rPr lang="de-DE" sz="2500" dirty="0" smtClean="0"/>
              <a:t>Eine mögliche Unterrichtsreihe zu Termen und Variablen</a:t>
            </a:r>
          </a:p>
          <a:p>
            <a:pPr marL="514350" indent="-514350">
              <a:buFont typeface="+mj-lt"/>
              <a:buAutoNum type="arabicPeriod"/>
            </a:pPr>
            <a:r>
              <a:rPr lang="de-DE" sz="2500" dirty="0" smtClean="0">
                <a:solidFill>
                  <a:schemeClr val="tx2"/>
                </a:solidFill>
              </a:rPr>
              <a:t>Arbeit in Kleingruppen </a:t>
            </a:r>
            <a:r>
              <a:rPr lang="de-DE" sz="2500" dirty="0">
                <a:solidFill>
                  <a:srgbClr val="327A86"/>
                </a:solidFill>
              </a:rPr>
              <a:t>–</a:t>
            </a:r>
            <a:r>
              <a:rPr lang="de-DE" sz="2500" dirty="0" smtClean="0">
                <a:solidFill>
                  <a:schemeClr val="tx2"/>
                </a:solidFill>
              </a:rPr>
              <a:t> Wir analysieren unser Unterrichtsmaterial: Mit welchen Aufgaben aus unserem Material können Terme und Variablen eingeführt werden?</a:t>
            </a:r>
          </a:p>
          <a:p>
            <a:pPr marL="514350" indent="-514350">
              <a:buFont typeface="+mj-lt"/>
              <a:buAutoNum type="arabicPeriod"/>
            </a:pPr>
            <a:r>
              <a:rPr lang="de-DE" sz="2500" dirty="0" smtClean="0"/>
              <a:t>Vorstellung der Arbeitsergebnisse</a:t>
            </a:r>
          </a:p>
        </p:txBody>
      </p:sp>
    </p:spTree>
    <p:extLst>
      <p:ext uri="{BB962C8B-B14F-4D97-AF65-F5344CB8AC3E}">
        <p14:creationId xmlns:p14="http://schemas.microsoft.com/office/powerpoint/2010/main" val="12464184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smtClean="0"/>
              <a:t>Nun sind Sie an der Reihe:</a:t>
            </a:r>
            <a:endParaRPr lang="de-DE" dirty="0"/>
          </a:p>
        </p:txBody>
      </p:sp>
      <p:sp>
        <p:nvSpPr>
          <p:cNvPr id="6" name="Inhaltsplatzhalter 5"/>
          <p:cNvSpPr>
            <a:spLocks noGrp="1"/>
          </p:cNvSpPr>
          <p:nvPr>
            <p:ph idx="1"/>
          </p:nvPr>
        </p:nvSpPr>
        <p:spPr>
          <a:xfrm>
            <a:off x="323528" y="1124744"/>
            <a:ext cx="4859967" cy="5400600"/>
          </a:xfrm>
        </p:spPr>
        <p:txBody>
          <a:bodyPr>
            <a:normAutofit fontScale="85000" lnSpcReduction="10000"/>
          </a:bodyPr>
          <a:lstStyle/>
          <a:p>
            <a:pPr lvl="0"/>
            <a:r>
              <a:rPr lang="de-DE" dirty="0"/>
              <a:t>Finden Sie sich in schulformhomogenen Kleingruppen zusammen.</a:t>
            </a:r>
          </a:p>
          <a:p>
            <a:pPr lvl="0"/>
            <a:r>
              <a:rPr lang="de-DE" dirty="0" smtClean="0"/>
              <a:t>Planen </a:t>
            </a:r>
            <a:r>
              <a:rPr lang="de-DE" dirty="0"/>
              <a:t>Sie </a:t>
            </a:r>
            <a:r>
              <a:rPr lang="de-DE" dirty="0" smtClean="0"/>
              <a:t>mit </a:t>
            </a:r>
            <a:r>
              <a:rPr lang="de-DE" dirty="0"/>
              <a:t>ihrem mitgebrachten Unterrichtsmaterial </a:t>
            </a:r>
            <a:r>
              <a:rPr lang="de-DE" dirty="0" smtClean="0"/>
              <a:t>eine Unterrichtsreihe zur Einführung von Termen und Variablen.</a:t>
            </a:r>
          </a:p>
          <a:p>
            <a:pPr lvl="0"/>
            <a:r>
              <a:rPr lang="de-DE" dirty="0" smtClean="0"/>
              <a:t>Suchen Sie dazu zunächst passende Aufgaben/Aktivitäten für </a:t>
            </a:r>
            <a:r>
              <a:rPr lang="de-DE" dirty="0" err="1" smtClean="0"/>
              <a:t>SuS</a:t>
            </a:r>
            <a:r>
              <a:rPr lang="de-DE" dirty="0" smtClean="0"/>
              <a:t> aus Ihrem Material heraus und notieren Sie in knapper Form, welches Ziel Sie mit der Aufgabe verfolgen wollen. </a:t>
            </a:r>
          </a:p>
          <a:p>
            <a:pPr lvl="0"/>
            <a:r>
              <a:rPr lang="de-DE" dirty="0" smtClean="0"/>
              <a:t>Orientieren </a:t>
            </a:r>
            <a:r>
              <a:rPr lang="de-DE" dirty="0"/>
              <a:t>Sie sich </a:t>
            </a:r>
            <a:r>
              <a:rPr lang="de-DE" dirty="0" smtClean="0"/>
              <a:t>bei der Suche nach Aufgaben an </a:t>
            </a:r>
            <a:r>
              <a:rPr lang="de-DE" dirty="0"/>
              <a:t>den Aktivitäten mit Termen und an den Variablenaspekten</a:t>
            </a:r>
            <a:r>
              <a:rPr lang="de-DE" dirty="0" smtClean="0"/>
              <a:t>.</a:t>
            </a:r>
          </a:p>
          <a:p>
            <a:pPr lvl="0"/>
            <a:r>
              <a:rPr lang="de-DE" dirty="0" smtClean="0"/>
              <a:t>Ggf</a:t>
            </a:r>
            <a:r>
              <a:rPr lang="de-DE" dirty="0"/>
              <a:t>. müssen Sie Aufgaben aus anderem Material als Ihrem Schulbuch ergänzen, Aufgaben modifizieren oder neu erfinden.</a:t>
            </a:r>
          </a:p>
          <a:p>
            <a:pPr lvl="0"/>
            <a:r>
              <a:rPr lang="de-DE" dirty="0" smtClean="0"/>
              <a:t>Erstellen Sie aus Ihren Aufgaben eine Reihenfolge, die Sie ebenfalls in knapper Form begründen.</a:t>
            </a:r>
          </a:p>
          <a:p>
            <a:pPr lvl="0"/>
            <a:r>
              <a:rPr lang="de-DE" dirty="0" smtClean="0"/>
              <a:t>Erstellen Sie für Ihre Unterrichtsreihe ein Plakat, das Sie vorstellen. Die Aufgaben können Sie kopieren.</a:t>
            </a:r>
            <a:endParaRPr lang="de-DE" dirty="0"/>
          </a:p>
        </p:txBody>
      </p:sp>
      <p:sp>
        <p:nvSpPr>
          <p:cNvPr id="4" name="Rechteck 3"/>
          <p:cNvSpPr>
            <a:spLocks noChangeAspect="1"/>
          </p:cNvSpPr>
          <p:nvPr/>
        </p:nvSpPr>
        <p:spPr bwMode="auto">
          <a:xfrm>
            <a:off x="5384851" y="199715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7" name="Rechteck 6"/>
          <p:cNvSpPr>
            <a:spLocks noChangeAspect="1"/>
          </p:cNvSpPr>
          <p:nvPr/>
        </p:nvSpPr>
        <p:spPr bwMode="auto">
          <a:xfrm>
            <a:off x="5379485" y="348827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8" name="Rechteck 7"/>
          <p:cNvSpPr>
            <a:spLocks noChangeAspect="1"/>
          </p:cNvSpPr>
          <p:nvPr/>
        </p:nvSpPr>
        <p:spPr bwMode="auto">
          <a:xfrm>
            <a:off x="5391088" y="4979403"/>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9" name="Rechteck 8"/>
          <p:cNvSpPr>
            <a:spLocks noChangeAspect="1"/>
          </p:cNvSpPr>
          <p:nvPr/>
        </p:nvSpPr>
        <p:spPr bwMode="auto">
          <a:xfrm>
            <a:off x="6948264" y="199715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0" name="Rechteck 9"/>
          <p:cNvSpPr>
            <a:spLocks noChangeAspect="1"/>
          </p:cNvSpPr>
          <p:nvPr/>
        </p:nvSpPr>
        <p:spPr bwMode="auto">
          <a:xfrm>
            <a:off x="6948264" y="349658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5384851" y="485065"/>
            <a:ext cx="1347389" cy="1347389"/>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Gegen-stands-aspekt</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3" name="Rechteck 12"/>
          <p:cNvSpPr>
            <a:spLocks noChangeAspect="1"/>
          </p:cNvSpPr>
          <p:nvPr/>
        </p:nvSpPr>
        <p:spPr bwMode="auto">
          <a:xfrm>
            <a:off x="6948264" y="485065"/>
            <a:ext cx="1347389" cy="1347389"/>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Einsetzungs-aspekt</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877688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normAutofit/>
          </a:bodyPr>
          <a:lstStyle/>
          <a:p>
            <a:pPr algn="just"/>
            <a:r>
              <a:rPr lang="de-DE" dirty="0" smtClean="0"/>
              <a:t>Die Vorstellung der Arbeitsergebnisse erfolgt in zwei Phasen:</a:t>
            </a:r>
          </a:p>
          <a:p>
            <a:pPr lvl="1" algn="just"/>
            <a:r>
              <a:rPr lang="de-DE" dirty="0" smtClean="0"/>
              <a:t>Je zwei Kleingruppen finden sich zu einer Großgruppe zusammen. Im Rahmen dieser Großgruppe stellen beide Kleingruppen ihren Arbeitsstand an einem Plakat vor. Die TN wählen ein Plakat aus, das im Plenum vorgestellt werden soll. [15 min]</a:t>
            </a:r>
          </a:p>
          <a:p>
            <a:pPr lvl="1" algn="just"/>
            <a:r>
              <a:rPr lang="de-DE" dirty="0" smtClean="0"/>
              <a:t>Im Plenum stellt jede Großgruppe ihren Beitrag vor. Alle TN prüfen, ob der Vorschlag verschiedene </a:t>
            </a:r>
            <a:r>
              <a:rPr lang="de-DE" dirty="0" err="1" smtClean="0"/>
              <a:t>Termaktivitäten</a:t>
            </a:r>
            <a:r>
              <a:rPr lang="de-DE" dirty="0" smtClean="0"/>
              <a:t> anspricht und die </a:t>
            </a:r>
            <a:r>
              <a:rPr lang="de-DE" dirty="0" err="1" smtClean="0"/>
              <a:t>SuS</a:t>
            </a:r>
            <a:r>
              <a:rPr lang="de-DE" dirty="0" smtClean="0"/>
              <a:t> wichtige Vorstellungen zu Variablen entwickeln können. [15 min]</a:t>
            </a:r>
          </a:p>
          <a:p>
            <a:pPr lvl="1" algn="just"/>
            <a:r>
              <a:rPr lang="de-DE" dirty="0" smtClean="0"/>
              <a:t>Je nach Größe der Gesamtgruppe werden nicht alle Großgruppen vorstellen können. Priorität haben in dem Fall problematische Planungen, weil hier die Überzeugungen der TN bei der Diskussion zu Tage treten und reflektiert werden können. Hinweis: Die Einwände der TN richten sich häufiger weniger gegen die mit den Unterrichtsreihen verfolgten Zielsetzungen, sondern gegen die vorgeschlagenen </a:t>
            </a:r>
            <a:r>
              <a:rPr lang="de-DE" dirty="0" smtClean="0"/>
              <a:t>Aktivitäten („</a:t>
            </a:r>
            <a:r>
              <a:rPr lang="de-DE" dirty="0" smtClean="0"/>
              <a:t>zu </a:t>
            </a:r>
            <a:r>
              <a:rPr lang="de-DE" dirty="0" err="1" smtClean="0"/>
              <a:t>textlastig</a:t>
            </a:r>
            <a:r>
              <a:rPr lang="de-DE" dirty="0" smtClean="0"/>
              <a:t>“, „zu kompliziert“, </a:t>
            </a:r>
            <a:r>
              <a:rPr lang="de-DE" dirty="0" smtClean="0"/>
              <a:t>...). Diese </a:t>
            </a:r>
            <a:r>
              <a:rPr lang="de-DE" dirty="0" smtClean="0"/>
              <a:t>Einwände der TN sollten in Form von offenen Problemen gesichert werden. Ggf. finden sich hier Lösungen im Rahmen der Distanzphase.</a:t>
            </a:r>
          </a:p>
          <a:p>
            <a:pPr lvl="1"/>
            <a:endParaRPr lang="de-DE" dirty="0" smtClean="0"/>
          </a:p>
          <a:p>
            <a:endParaRPr lang="de-DE" dirty="0" smtClean="0"/>
          </a:p>
          <a:p>
            <a:endParaRPr lang="de-DE" dirty="0"/>
          </a:p>
        </p:txBody>
      </p:sp>
      <p:sp>
        <p:nvSpPr>
          <p:cNvPr id="5" name="Titel 4"/>
          <p:cNvSpPr>
            <a:spLocks noGrp="1"/>
          </p:cNvSpPr>
          <p:nvPr>
            <p:ph type="title"/>
          </p:nvPr>
        </p:nvSpPr>
        <p:spPr/>
        <p:txBody>
          <a:bodyPr>
            <a:noAutofit/>
          </a:bodyPr>
          <a:lstStyle/>
          <a:p>
            <a:r>
              <a:rPr lang="de-DE" sz="2500" dirty="0"/>
              <a:t>Vorstellung der </a:t>
            </a:r>
            <a:r>
              <a:rPr lang="de-DE" sz="2500" dirty="0" smtClean="0"/>
              <a:t>Arbeitsergebnisse [</a:t>
            </a:r>
            <a:r>
              <a:rPr lang="de-DE" sz="2500" dirty="0" smtClean="0"/>
              <a:t>30</a:t>
            </a:r>
            <a:r>
              <a:rPr lang="mr-IN" sz="2500" dirty="0" smtClean="0"/>
              <a:t>–</a:t>
            </a:r>
            <a:r>
              <a:rPr lang="de-DE" sz="2500" dirty="0" smtClean="0"/>
              <a:t>45 </a:t>
            </a:r>
            <a:r>
              <a:rPr lang="de-DE" sz="2500" dirty="0" smtClean="0"/>
              <a:t>min]</a:t>
            </a:r>
            <a:endParaRPr lang="de-DE" sz="2500" dirty="0"/>
          </a:p>
        </p:txBody>
      </p:sp>
    </p:spTree>
    <p:extLst>
      <p:ext uri="{BB962C8B-B14F-4D97-AF65-F5344CB8AC3E}">
        <p14:creationId xmlns:p14="http://schemas.microsoft.com/office/powerpoint/2010/main" val="13212335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203200" y="3933056"/>
            <a:ext cx="8807648" cy="504056"/>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5" name="Titel 4"/>
          <p:cNvSpPr>
            <a:spLocks noGrp="1"/>
          </p:cNvSpPr>
          <p:nvPr>
            <p:ph type="title"/>
          </p:nvPr>
        </p:nvSpPr>
        <p:spPr/>
        <p:txBody>
          <a:bodyPr>
            <a:normAutofit fontScale="90000"/>
          </a:bodyPr>
          <a:lstStyle/>
          <a:p>
            <a:r>
              <a:rPr lang="de-DE" dirty="0" smtClean="0"/>
              <a:t>Gliederung</a:t>
            </a:r>
            <a:r>
              <a:rPr lang="de-DE" dirty="0">
                <a:solidFill>
                  <a:schemeClr val="tx2"/>
                </a:solidFill>
              </a:rPr>
              <a:t/>
            </a:r>
            <a:br>
              <a:rPr lang="de-DE" dirty="0">
                <a:solidFill>
                  <a:schemeClr val="tx2"/>
                </a:solidFill>
              </a:rPr>
            </a:br>
            <a:r>
              <a:rPr lang="de-DE" dirty="0">
                <a:solidFill>
                  <a:schemeClr val="tx2"/>
                </a:solidFill>
              </a:rPr>
              <a:t/>
            </a:r>
            <a:br>
              <a:rPr lang="de-DE" dirty="0">
                <a:solidFill>
                  <a:schemeClr val="tx2"/>
                </a:solidFill>
              </a:rPr>
            </a:br>
            <a:r>
              <a:rPr lang="de-DE" dirty="0"/>
              <a:t/>
            </a:r>
            <a:br>
              <a:rPr lang="de-DE" dirty="0"/>
            </a:br>
            <a:endParaRPr lang="de-DE" dirty="0"/>
          </a:p>
        </p:txBody>
      </p:sp>
      <p:sp>
        <p:nvSpPr>
          <p:cNvPr id="6" name="Inhaltsplatzhalter 5"/>
          <p:cNvSpPr>
            <a:spLocks noGrp="1"/>
          </p:cNvSpPr>
          <p:nvPr>
            <p:ph idx="1"/>
          </p:nvPr>
        </p:nvSpPr>
        <p:spPr/>
        <p:txBody>
          <a:bodyPr/>
          <a:lstStyle/>
          <a:p>
            <a:pPr marL="514350" indent="-514350">
              <a:buFont typeface="+mj-lt"/>
              <a:buAutoNum type="arabicPeriod"/>
            </a:pPr>
            <a:r>
              <a:rPr lang="de-DE" sz="2500" dirty="0" smtClean="0"/>
              <a:t>Eine mögliche Unterrichtsreihe zu Termen und Variablen</a:t>
            </a:r>
          </a:p>
          <a:p>
            <a:pPr marL="514350" indent="-514350">
              <a:buFont typeface="+mj-lt"/>
              <a:buAutoNum type="arabicPeriod"/>
            </a:pPr>
            <a:r>
              <a:rPr lang="de-DE" sz="2500" dirty="0" smtClean="0"/>
              <a:t>Arbeit in Kleingruppen </a:t>
            </a:r>
            <a:r>
              <a:rPr lang="de-DE" sz="2500" dirty="0"/>
              <a:t>–</a:t>
            </a:r>
            <a:r>
              <a:rPr lang="de-DE" sz="2500" dirty="0" smtClean="0"/>
              <a:t> Wir analysieren unser Unterrichtsmaterial: Mit welchen Aufgaben aus unserem Material können Terme und Variablen eingeführt werden?</a:t>
            </a:r>
          </a:p>
          <a:p>
            <a:pPr marL="514350" indent="-514350">
              <a:buFont typeface="+mj-lt"/>
              <a:buAutoNum type="arabicPeriod"/>
            </a:pPr>
            <a:r>
              <a:rPr lang="de-DE" sz="2500" dirty="0" smtClean="0">
                <a:solidFill>
                  <a:schemeClr val="tx2"/>
                </a:solidFill>
              </a:rPr>
              <a:t>Vorstellung der Arbeitsergebnisse</a:t>
            </a:r>
          </a:p>
        </p:txBody>
      </p:sp>
    </p:spTree>
    <p:extLst>
      <p:ext uri="{BB962C8B-B14F-4D97-AF65-F5344CB8AC3E}">
        <p14:creationId xmlns:p14="http://schemas.microsoft.com/office/powerpoint/2010/main" val="20070342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smtClean="0"/>
              <a:t>Nun sind Sie an der Reihe:</a:t>
            </a:r>
            <a:endParaRPr lang="de-DE" dirty="0"/>
          </a:p>
        </p:txBody>
      </p:sp>
      <p:sp>
        <p:nvSpPr>
          <p:cNvPr id="6" name="Inhaltsplatzhalter 5"/>
          <p:cNvSpPr>
            <a:spLocks noGrp="1"/>
          </p:cNvSpPr>
          <p:nvPr>
            <p:ph idx="1"/>
          </p:nvPr>
        </p:nvSpPr>
        <p:spPr>
          <a:xfrm>
            <a:off x="323528" y="1124744"/>
            <a:ext cx="4859967" cy="5400600"/>
          </a:xfrm>
        </p:spPr>
        <p:txBody>
          <a:bodyPr>
            <a:normAutofit fontScale="85000" lnSpcReduction="10000"/>
          </a:bodyPr>
          <a:lstStyle/>
          <a:p>
            <a:pPr lvl="0"/>
            <a:r>
              <a:rPr lang="de-DE" dirty="0"/>
              <a:t>Finden Sie sich in schulformhomogenen Kleingruppen zusammen.</a:t>
            </a:r>
          </a:p>
          <a:p>
            <a:pPr lvl="0"/>
            <a:r>
              <a:rPr lang="de-DE" dirty="0" smtClean="0"/>
              <a:t>Planen </a:t>
            </a:r>
            <a:r>
              <a:rPr lang="de-DE" dirty="0"/>
              <a:t>Sie </a:t>
            </a:r>
            <a:r>
              <a:rPr lang="de-DE" dirty="0" smtClean="0"/>
              <a:t>mit </a:t>
            </a:r>
            <a:r>
              <a:rPr lang="de-DE" dirty="0"/>
              <a:t>ihrem mitgebrachten Unterrichtsmaterial </a:t>
            </a:r>
            <a:r>
              <a:rPr lang="de-DE" dirty="0" smtClean="0"/>
              <a:t>eine Unterrichtsreihe zur Einführung von Termen und Variablen.</a:t>
            </a:r>
          </a:p>
          <a:p>
            <a:pPr lvl="0"/>
            <a:r>
              <a:rPr lang="de-DE" dirty="0" smtClean="0"/>
              <a:t>Suchen Sie dazu zunächst passende Aufgaben/Aktivitäten für </a:t>
            </a:r>
            <a:r>
              <a:rPr lang="de-DE" dirty="0" err="1" smtClean="0"/>
              <a:t>SuS</a:t>
            </a:r>
            <a:r>
              <a:rPr lang="de-DE" dirty="0" smtClean="0"/>
              <a:t> aus Ihrem Material heraus und notieren Sie in knapper Form, welches Ziel Sie mit der Aufgabe verfolgen wollen. </a:t>
            </a:r>
          </a:p>
          <a:p>
            <a:pPr lvl="0"/>
            <a:r>
              <a:rPr lang="de-DE" dirty="0" smtClean="0"/>
              <a:t>Orientieren </a:t>
            </a:r>
            <a:r>
              <a:rPr lang="de-DE" dirty="0"/>
              <a:t>Sie sich </a:t>
            </a:r>
            <a:r>
              <a:rPr lang="de-DE" dirty="0" smtClean="0"/>
              <a:t>bei der Suche nach Aufgaben an </a:t>
            </a:r>
            <a:r>
              <a:rPr lang="de-DE" dirty="0"/>
              <a:t>den Aktivitäten mit Termen und an den Variablenaspekten</a:t>
            </a:r>
            <a:r>
              <a:rPr lang="de-DE" dirty="0" smtClean="0"/>
              <a:t>.</a:t>
            </a:r>
          </a:p>
          <a:p>
            <a:pPr lvl="0"/>
            <a:r>
              <a:rPr lang="de-DE" dirty="0" smtClean="0"/>
              <a:t>Ggf</a:t>
            </a:r>
            <a:r>
              <a:rPr lang="de-DE" dirty="0"/>
              <a:t>. müssen Sie Aufgaben aus anderem Material als Ihrem Schulbuch ergänzen, Aufgaben modifizieren oder neu erfinden.</a:t>
            </a:r>
          </a:p>
          <a:p>
            <a:pPr lvl="0"/>
            <a:r>
              <a:rPr lang="de-DE" dirty="0" smtClean="0"/>
              <a:t>Erstellen Sie aus Ihren Aufgaben eine Reihenfolge, die Sie ebenfalls in knapper Form begründen.</a:t>
            </a:r>
          </a:p>
          <a:p>
            <a:pPr lvl="0"/>
            <a:r>
              <a:rPr lang="de-DE" dirty="0" smtClean="0"/>
              <a:t>Erstellen Sie für Ihre Unterrichtsreihe ein Plakat, das Sie vorstellen. Die Aufgaben können Sie kopieren.</a:t>
            </a:r>
            <a:endParaRPr lang="de-DE" dirty="0"/>
          </a:p>
        </p:txBody>
      </p:sp>
      <p:sp>
        <p:nvSpPr>
          <p:cNvPr id="4" name="Rechteck 3"/>
          <p:cNvSpPr>
            <a:spLocks noChangeAspect="1"/>
          </p:cNvSpPr>
          <p:nvPr/>
        </p:nvSpPr>
        <p:spPr bwMode="auto">
          <a:xfrm>
            <a:off x="5384851" y="199715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7" name="Rechteck 6"/>
          <p:cNvSpPr>
            <a:spLocks noChangeAspect="1"/>
          </p:cNvSpPr>
          <p:nvPr/>
        </p:nvSpPr>
        <p:spPr bwMode="auto">
          <a:xfrm>
            <a:off x="5379485" y="348827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8" name="Rechteck 7"/>
          <p:cNvSpPr>
            <a:spLocks noChangeAspect="1"/>
          </p:cNvSpPr>
          <p:nvPr/>
        </p:nvSpPr>
        <p:spPr bwMode="auto">
          <a:xfrm>
            <a:off x="5391088" y="4979403"/>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9" name="Rechteck 8"/>
          <p:cNvSpPr>
            <a:spLocks noChangeAspect="1"/>
          </p:cNvSpPr>
          <p:nvPr/>
        </p:nvSpPr>
        <p:spPr bwMode="auto">
          <a:xfrm>
            <a:off x="6948264" y="199715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0" name="Rechteck 9"/>
          <p:cNvSpPr>
            <a:spLocks noChangeAspect="1"/>
          </p:cNvSpPr>
          <p:nvPr/>
        </p:nvSpPr>
        <p:spPr bwMode="auto">
          <a:xfrm>
            <a:off x="6948264" y="349658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5384851" y="485065"/>
            <a:ext cx="1347389" cy="1347389"/>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Gegen-stands-aspekt</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3" name="Rechteck 12"/>
          <p:cNvSpPr>
            <a:spLocks noChangeAspect="1"/>
          </p:cNvSpPr>
          <p:nvPr/>
        </p:nvSpPr>
        <p:spPr bwMode="auto">
          <a:xfrm>
            <a:off x="6948264" y="485065"/>
            <a:ext cx="1347389" cy="1347389"/>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Einsetzungs-aspekt</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1007261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p:cNvSpPr>
            <a:spLocks noGrp="1"/>
          </p:cNvSpPr>
          <p:nvPr>
            <p:ph idx="17"/>
          </p:nvPr>
        </p:nvSpPr>
        <p:spPr/>
        <p:txBody>
          <a:bodyPr/>
          <a:lstStyle/>
          <a:p>
            <a:r>
              <a:rPr lang="de-DE" dirty="0">
                <a:solidFill>
                  <a:schemeClr val="tx1">
                    <a:lumMod val="50000"/>
                    <a:lumOff val="50000"/>
                  </a:schemeClr>
                </a:solidFill>
              </a:rPr>
              <a:t>Aufbau der folgenden Präsentation zum Baustein </a:t>
            </a:r>
            <a:r>
              <a:rPr lang="de-DE" dirty="0" smtClean="0">
                <a:solidFill>
                  <a:schemeClr val="tx1">
                    <a:lumMod val="50000"/>
                    <a:lumOff val="50000"/>
                  </a:schemeClr>
                </a:solidFill>
              </a:rPr>
              <a:t>3</a:t>
            </a:r>
            <a:endParaRPr lang="de-DE" dirty="0"/>
          </a:p>
        </p:txBody>
      </p:sp>
      <p:sp>
        <p:nvSpPr>
          <p:cNvPr id="2" name="Titel 1"/>
          <p:cNvSpPr>
            <a:spLocks noGrp="1"/>
          </p:cNvSpPr>
          <p:nvPr>
            <p:ph type="title"/>
          </p:nvPr>
        </p:nvSpPr>
        <p:spPr/>
        <p:txBody>
          <a:bodyPr>
            <a:noAutofit/>
          </a:bodyPr>
          <a:lstStyle/>
          <a:p>
            <a:r>
              <a:rPr lang="de-DE" sz="2000" dirty="0" smtClean="0">
                <a:solidFill>
                  <a:schemeClr val="tx1">
                    <a:lumMod val="50000"/>
                    <a:lumOff val="50000"/>
                  </a:schemeClr>
                </a:solidFill>
              </a:rPr>
              <a:t>Einführung von Variablentermen </a:t>
            </a:r>
            <a:r>
              <a:rPr lang="mr-IN" sz="2000" dirty="0" smtClean="0">
                <a:solidFill>
                  <a:schemeClr val="tx1">
                    <a:lumMod val="50000"/>
                    <a:lumOff val="50000"/>
                  </a:schemeClr>
                </a:solidFill>
              </a:rPr>
              <a:t>–</a:t>
            </a:r>
            <a:r>
              <a:rPr lang="de-DE" sz="2000" dirty="0" smtClean="0">
                <a:solidFill>
                  <a:schemeClr val="tx1">
                    <a:lumMod val="50000"/>
                    <a:lumOff val="50000"/>
                  </a:schemeClr>
                </a:solidFill>
              </a:rPr>
              <a:t> für fachfremd Unterrichtende</a:t>
            </a:r>
            <a:endParaRPr lang="de-DE" sz="2000" dirty="0">
              <a:solidFill>
                <a:schemeClr val="tx1">
                  <a:lumMod val="50000"/>
                  <a:lumOff val="50000"/>
                </a:schemeClr>
              </a:solidFill>
            </a:endParaRPr>
          </a:p>
        </p:txBody>
      </p:sp>
      <p:sp>
        <p:nvSpPr>
          <p:cNvPr id="4" name="Inhaltsplatzhalter 3"/>
          <p:cNvSpPr>
            <a:spLocks noGrp="1"/>
          </p:cNvSpPr>
          <p:nvPr>
            <p:ph idx="1"/>
          </p:nvPr>
        </p:nvSpPr>
        <p:spPr/>
        <p:txBody>
          <a:bodyPr>
            <a:normAutofit fontScale="85000" lnSpcReduction="10000"/>
          </a:bodyPr>
          <a:lstStyle/>
          <a:p>
            <a:pPr marL="0" indent="0">
              <a:buNone/>
            </a:pPr>
            <a:r>
              <a:rPr lang="de-DE" dirty="0" smtClean="0"/>
              <a:t>Die Präsentation enthält die folgenden Abschnitte mit unterschiedlichen Zielsetzungen. Die Abschnitte werden dabei über einleitende Folien mit Hinweisen zur Moderation voneinander getrennt.</a:t>
            </a:r>
          </a:p>
          <a:p>
            <a:pPr marL="0" indent="0">
              <a:buNone/>
            </a:pPr>
            <a:r>
              <a:rPr lang="de-DE" dirty="0"/>
              <a:t>Die Bausteine 2 und 3 greifen die gemeinsam erarbeitete Antwort aus Baustein 1 auf</a:t>
            </a:r>
            <a:r>
              <a:rPr lang="de-DE" dirty="0" smtClean="0"/>
              <a:t>.</a:t>
            </a:r>
          </a:p>
          <a:p>
            <a:pPr marL="342900" algn="just"/>
            <a:r>
              <a:rPr lang="de-DE" dirty="0" smtClean="0"/>
              <a:t>Begrüßung (Startfolie)</a:t>
            </a:r>
          </a:p>
          <a:p>
            <a:pPr marL="342900"/>
            <a:r>
              <a:rPr lang="de-DE" dirty="0" smtClean="0"/>
              <a:t>Aufbau der Fortbildung und Zielsetzung der Fortbildung mit den Bausteinen 0 [Vorbereitung vor der Fortbildung], 1 [eigentlicher Start des Fortbildungstages], 2 und 3.</a:t>
            </a:r>
          </a:p>
          <a:p>
            <a:pPr marL="342900" algn="just"/>
            <a:r>
              <a:rPr lang="de-DE" dirty="0" smtClean="0"/>
              <a:t>Zielsetzung und Ablauf des Bausteins 3 mit den folgenden Unterabschnitten</a:t>
            </a:r>
          </a:p>
          <a:p>
            <a:pPr lvl="1" algn="just"/>
            <a:r>
              <a:rPr lang="de-DE" dirty="0" smtClean="0"/>
              <a:t>Input zu einer möglichen Unterrichtsreihe für den Jahrgang 7 (vgl</a:t>
            </a:r>
            <a:r>
              <a:rPr lang="de-DE" dirty="0"/>
              <a:t>. Prediger &amp; </a:t>
            </a:r>
            <a:r>
              <a:rPr lang="de-DE" dirty="0" err="1"/>
              <a:t>Marxer</a:t>
            </a:r>
            <a:r>
              <a:rPr lang="de-DE" dirty="0"/>
              <a:t>, 2014) </a:t>
            </a:r>
            <a:r>
              <a:rPr lang="de-DE" dirty="0" smtClean="0"/>
              <a:t>zum Modellieren mit Variablentermen, verknüpft mit den in Baustein 1 erarbeiteten Zielsetzungen für den </a:t>
            </a:r>
            <a:r>
              <a:rPr lang="de-DE" dirty="0" err="1" smtClean="0"/>
              <a:t>Algebraunterricht</a:t>
            </a:r>
            <a:endParaRPr lang="de-DE" dirty="0" smtClean="0"/>
          </a:p>
          <a:p>
            <a:pPr lvl="1" algn="just"/>
            <a:r>
              <a:rPr lang="de-DE" dirty="0" smtClean="0"/>
              <a:t>Eigenarbeitsphase der Teilnehmenden in schulformhomogenen Kleingruppen: Erstellen einer Unterrichtsreihe mit ähnlichen Zielsetzungen basierend auf Material aus dem eigenen Schulbuch oder anderem Unterrichtsmaterial, ggf. Ergänzung der gefundenen Aufgaben</a:t>
            </a:r>
          </a:p>
          <a:p>
            <a:pPr lvl="1" algn="just"/>
            <a:r>
              <a:rPr lang="de-DE" dirty="0" smtClean="0"/>
              <a:t>Gemeinsame Reflexion: Die Kleingruppen stellen einander eine die geplante Reihe vor und diskutieren untereinander über die Zielsetzungen. Ggf. nehmen sie Veränderungen an den Planungen vor.</a:t>
            </a:r>
          </a:p>
          <a:p>
            <a:pPr lvl="1"/>
            <a:endParaRPr lang="de-DE" dirty="0" smtClean="0"/>
          </a:p>
          <a:p>
            <a:pPr marL="0" indent="0">
              <a:buNone/>
            </a:pPr>
            <a:endParaRPr lang="de-DE" dirty="0"/>
          </a:p>
        </p:txBody>
      </p:sp>
    </p:spTree>
    <p:extLst>
      <p:ext uri="{BB962C8B-B14F-4D97-AF65-F5344CB8AC3E}">
        <p14:creationId xmlns:p14="http://schemas.microsoft.com/office/powerpoint/2010/main" val="3875137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DE" dirty="0" smtClean="0"/>
              <a:t>Beispiele für TN-Plakate</a:t>
            </a:r>
            <a:endParaRPr lang="de-DE" dirty="0"/>
          </a:p>
        </p:txBody>
      </p:sp>
      <p:pic>
        <p:nvPicPr>
          <p:cNvPr id="14" name="Inhaltsplatzhalter 13"/>
          <p:cNvPicPr>
            <a:picLocks noGrp="1" noChangeAspect="1"/>
          </p:cNvPicPr>
          <p:nvPr>
            <p:ph idx="1"/>
          </p:nvPr>
        </p:nvPicPr>
        <p:blipFill>
          <a:blip r:embed="rId3">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val="0"/>
              </a:ext>
            </a:extLst>
          </a:blip>
          <a:stretch>
            <a:fillRect/>
          </a:stretch>
        </p:blipFill>
        <p:spPr>
          <a:xfrm>
            <a:off x="323528" y="929656"/>
            <a:ext cx="3599391" cy="5399087"/>
          </a:xfrm>
        </p:spPr>
      </p:pic>
    </p:spTree>
    <p:extLst>
      <p:ext uri="{BB962C8B-B14F-4D97-AF65-F5344CB8AC3E}">
        <p14:creationId xmlns:p14="http://schemas.microsoft.com/office/powerpoint/2010/main" val="13808904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DE" dirty="0" smtClean="0"/>
              <a:t>Beispiele für TN-Plakate</a:t>
            </a:r>
            <a:endParaRPr lang="de-DE" dirty="0"/>
          </a:p>
        </p:txBody>
      </p:sp>
      <p:pic>
        <p:nvPicPr>
          <p:cNvPr id="5" name="Inhaltsplatzhalter 4"/>
          <p:cNvPicPr>
            <a:picLocks noGrp="1" noChangeAspect="1"/>
          </p:cNvPicPr>
          <p:nvPr>
            <p:ph idx="1"/>
          </p:nvPr>
        </p:nvPicPr>
        <p:blipFill>
          <a:blip r:embed="rId3">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val="0"/>
              </a:ext>
            </a:extLst>
          </a:blip>
          <a:stretch>
            <a:fillRect/>
          </a:stretch>
        </p:blipFill>
        <p:spPr>
          <a:xfrm>
            <a:off x="323528" y="908696"/>
            <a:ext cx="3599391" cy="5399087"/>
          </a:xfrm>
        </p:spPr>
      </p:pic>
    </p:spTree>
    <p:extLst>
      <p:ext uri="{BB962C8B-B14F-4D97-AF65-F5344CB8AC3E}">
        <p14:creationId xmlns:p14="http://schemas.microsoft.com/office/powerpoint/2010/main" val="17432215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fontScale="90000"/>
          </a:bodyPr>
          <a:lstStyle/>
          <a:p>
            <a:r>
              <a:rPr lang="de-DE" dirty="0" smtClean="0"/>
              <a:t>Beispiele für TN-Plakate</a:t>
            </a:r>
            <a:endParaRPr lang="de-DE" dirty="0"/>
          </a:p>
        </p:txBody>
      </p:sp>
      <p:sp>
        <p:nvSpPr>
          <p:cNvPr id="6" name="Textplatzhalter 5"/>
          <p:cNvSpPr>
            <a:spLocks noGrp="1"/>
          </p:cNvSpPr>
          <p:nvPr>
            <p:ph type="body" sz="quarter" idx="18"/>
          </p:nvPr>
        </p:nvSpPr>
        <p:spPr/>
        <p:txBody>
          <a:bodyPr/>
          <a:lstStyle/>
          <a:p>
            <a:endParaRPr lang="de-DE"/>
          </a:p>
        </p:txBody>
      </p:sp>
      <p:pic>
        <p:nvPicPr>
          <p:cNvPr id="3" name="Inhaltsplatzhalter 2"/>
          <p:cNvPicPr>
            <a:picLocks noGrp="1" noChangeAspect="1"/>
          </p:cNvPicPr>
          <p:nvPr>
            <p:ph idx="1"/>
          </p:nvPr>
        </p:nvPicPr>
        <p:blipFill>
          <a:blip r:embed="rId3">
            <a:extLst>
              <a:ext uri="{BEBA8EAE-BF5A-486C-A8C5-ECC9F3942E4B}">
                <a14:imgProps xmlns:a14="http://schemas.microsoft.com/office/drawing/2010/main">
                  <a14:imgLayer>
                    <a14:imgEffect>
                      <a14:brightnessContrast bright="50000"/>
                    </a14:imgEffect>
                  </a14:imgLayer>
                </a14:imgProps>
              </a:ext>
              <a:ext uri="{28A0092B-C50C-407E-A947-70E740481C1C}">
                <a14:useLocalDpi xmlns:a14="http://schemas.microsoft.com/office/drawing/2010/main" val="0"/>
              </a:ext>
            </a:extLst>
          </a:blip>
          <a:stretch>
            <a:fillRect/>
          </a:stretch>
        </p:blipFill>
        <p:spPr>
          <a:xfrm>
            <a:off x="344116" y="912888"/>
            <a:ext cx="3599391" cy="5399087"/>
          </a:xfrm>
        </p:spPr>
      </p:pic>
    </p:spTree>
    <p:extLst>
      <p:ext uri="{BB962C8B-B14F-4D97-AF65-F5344CB8AC3E}">
        <p14:creationId xmlns:p14="http://schemas.microsoft.com/office/powerpoint/2010/main" val="2059007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normAutofit/>
          </a:bodyPr>
          <a:lstStyle/>
          <a:p>
            <a:pPr marL="342900" algn="just" fontAlgn="auto">
              <a:spcBef>
                <a:spcPts val="0"/>
              </a:spcBef>
              <a:spcAft>
                <a:spcPts val="0"/>
              </a:spcAft>
              <a:buClr>
                <a:schemeClr val="tx2"/>
              </a:buClr>
            </a:pPr>
            <a:r>
              <a:rPr lang="de-DE" dirty="0" smtClean="0"/>
              <a:t>Abschluss mit Rückblick und </a:t>
            </a:r>
            <a:r>
              <a:rPr lang="de-DE" dirty="0" smtClean="0">
                <a:latin typeface="Calibri" charset="0"/>
                <a:ea typeface="Calibri" charset="0"/>
                <a:cs typeface="Calibri" charset="0"/>
              </a:rPr>
              <a:t>Blitzlicht als Rückmeldung durch TN</a:t>
            </a:r>
          </a:p>
          <a:p>
            <a:pPr marL="342900" algn="just" fontAlgn="auto">
              <a:spcBef>
                <a:spcPts val="0"/>
              </a:spcBef>
              <a:spcAft>
                <a:spcPts val="0"/>
              </a:spcAft>
              <a:buClr>
                <a:schemeClr val="tx2"/>
              </a:buClr>
            </a:pPr>
            <a:r>
              <a:rPr lang="de-DE" dirty="0" smtClean="0">
                <a:latin typeface="Calibri" charset="0"/>
                <a:ea typeface="Calibri" charset="0"/>
                <a:cs typeface="Calibri" charset="0"/>
              </a:rPr>
              <a:t>Ausblick auf die Distanzphase mit Aufforderung</a:t>
            </a:r>
          </a:p>
          <a:p>
            <a:pPr marL="743850" lvl="1" algn="just" fontAlgn="auto">
              <a:spcBef>
                <a:spcPts val="0"/>
              </a:spcBef>
              <a:spcAft>
                <a:spcPts val="0"/>
              </a:spcAft>
              <a:buClr>
                <a:schemeClr val="tx2"/>
              </a:buClr>
            </a:pPr>
            <a:r>
              <a:rPr lang="de-DE" dirty="0" smtClean="0">
                <a:latin typeface="Calibri" charset="0"/>
                <a:ea typeface="Calibri" charset="0"/>
                <a:cs typeface="Calibri" charset="0"/>
              </a:rPr>
              <a:t>eingesetzte Aufgaben und Schülerbearbeitungen dokumentieren!</a:t>
            </a:r>
          </a:p>
          <a:p>
            <a:pPr marL="743850" lvl="1" algn="just" fontAlgn="auto">
              <a:spcBef>
                <a:spcPts val="0"/>
              </a:spcBef>
              <a:spcAft>
                <a:spcPts val="0"/>
              </a:spcAft>
              <a:buClr>
                <a:schemeClr val="tx2"/>
              </a:buClr>
            </a:pPr>
            <a:r>
              <a:rPr lang="de-DE" dirty="0" smtClean="0">
                <a:latin typeface="Calibri" charset="0"/>
                <a:ea typeface="Calibri" charset="0"/>
                <a:cs typeface="Calibri" charset="0"/>
              </a:rPr>
              <a:t>Erfahrungen in die Fortbildung mitbringen und vorstellen</a:t>
            </a:r>
          </a:p>
          <a:p>
            <a:pPr lvl="1"/>
            <a:endParaRPr lang="de-DE" dirty="0"/>
          </a:p>
        </p:txBody>
      </p:sp>
      <p:sp>
        <p:nvSpPr>
          <p:cNvPr id="3" name="Titel 2"/>
          <p:cNvSpPr>
            <a:spLocks noGrp="1"/>
          </p:cNvSpPr>
          <p:nvPr>
            <p:ph type="title"/>
          </p:nvPr>
        </p:nvSpPr>
        <p:spPr/>
        <p:txBody>
          <a:bodyPr>
            <a:normAutofit fontScale="90000"/>
          </a:bodyPr>
          <a:lstStyle/>
          <a:p>
            <a:r>
              <a:rPr lang="de-DE" dirty="0" smtClean="0"/>
              <a:t>Abschluss</a:t>
            </a:r>
            <a:endParaRPr lang="de-DE" dirty="0"/>
          </a:p>
        </p:txBody>
      </p:sp>
    </p:spTree>
    <p:extLst>
      <p:ext uri="{BB962C8B-B14F-4D97-AF65-F5344CB8AC3E}">
        <p14:creationId xmlns:p14="http://schemas.microsoft.com/office/powerpoint/2010/main" val="10509405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052736"/>
            <a:ext cx="8424936" cy="5472608"/>
          </a:xfrm>
        </p:spPr>
        <p:txBody>
          <a:bodyPr/>
          <a:lstStyle/>
          <a:p>
            <a:pPr marL="457200" indent="-457200"/>
            <a:r>
              <a:rPr lang="de-DE" dirty="0" smtClean="0"/>
              <a:t>Rückblick:</a:t>
            </a:r>
          </a:p>
          <a:p>
            <a:pPr marL="457200" indent="-457200"/>
            <a:endParaRPr lang="de-DE" dirty="0"/>
          </a:p>
          <a:p>
            <a:pPr marL="457200" indent="-457200"/>
            <a:endParaRPr lang="de-DE" dirty="0" smtClean="0"/>
          </a:p>
          <a:p>
            <a:pPr marL="457200" indent="-457200"/>
            <a:endParaRPr lang="de-DE" dirty="0" smtClean="0"/>
          </a:p>
          <a:p>
            <a:pPr marL="457200" indent="-457200"/>
            <a:endParaRPr lang="de-DE" dirty="0" smtClean="0"/>
          </a:p>
          <a:p>
            <a:pPr marL="457200" indent="-457200"/>
            <a:endParaRPr lang="de-DE" dirty="0" smtClean="0"/>
          </a:p>
          <a:p>
            <a:pPr marL="457200" indent="-457200"/>
            <a:endParaRPr lang="de-DE" dirty="0"/>
          </a:p>
        </p:txBody>
      </p:sp>
      <p:sp>
        <p:nvSpPr>
          <p:cNvPr id="3" name="Titel 2"/>
          <p:cNvSpPr>
            <a:spLocks noGrp="1"/>
          </p:cNvSpPr>
          <p:nvPr>
            <p:ph type="title"/>
          </p:nvPr>
        </p:nvSpPr>
        <p:spPr/>
        <p:txBody>
          <a:bodyPr>
            <a:normAutofit fontScale="90000"/>
          </a:bodyPr>
          <a:lstStyle/>
          <a:p>
            <a:r>
              <a:rPr lang="de-DE" dirty="0" smtClean="0"/>
              <a:t>Rückblick</a:t>
            </a:r>
            <a:endParaRPr lang="de-DE" dirty="0"/>
          </a:p>
        </p:txBody>
      </p:sp>
      <p:sp>
        <p:nvSpPr>
          <p:cNvPr id="6" name="Textfeld 5"/>
          <p:cNvSpPr txBox="1"/>
          <p:nvPr/>
        </p:nvSpPr>
        <p:spPr>
          <a:xfrm>
            <a:off x="827584"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Aufgaben passen dazu?</a:t>
            </a:r>
            <a:endParaRPr lang="de-DE" sz="1600" dirty="0">
              <a:latin typeface="Calibri" charset="0"/>
              <a:ea typeface="Calibri" charset="0"/>
              <a:cs typeface="Calibri" charset="0"/>
            </a:endParaRPr>
          </a:p>
        </p:txBody>
      </p:sp>
      <p:sp>
        <p:nvSpPr>
          <p:cNvPr id="7" name="Textfeld 6"/>
          <p:cNvSpPr txBox="1"/>
          <p:nvPr/>
        </p:nvSpPr>
        <p:spPr>
          <a:xfrm>
            <a:off x="2195736"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Klassen-stufe?</a:t>
            </a:r>
            <a:endParaRPr lang="de-DE" sz="1600" dirty="0">
              <a:latin typeface="Calibri" charset="0"/>
              <a:ea typeface="Calibri" charset="0"/>
              <a:cs typeface="Calibri" charset="0"/>
            </a:endParaRPr>
          </a:p>
        </p:txBody>
      </p:sp>
      <p:sp>
        <p:nvSpPr>
          <p:cNvPr id="13" name="Textfeld 12"/>
          <p:cNvSpPr txBox="1"/>
          <p:nvPr/>
        </p:nvSpPr>
        <p:spPr>
          <a:xfrm>
            <a:off x="4932160"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Beispiel-aufgaben für meine</a:t>
            </a:r>
          </a:p>
          <a:p>
            <a:pPr algn="ctr"/>
            <a:r>
              <a:rPr lang="de-DE" sz="1600" dirty="0" smtClean="0">
                <a:latin typeface="Calibri" charset="0"/>
                <a:ea typeface="Calibri" charset="0"/>
                <a:cs typeface="Calibri" charset="0"/>
              </a:rPr>
              <a:t>Schulform</a:t>
            </a:r>
            <a:endParaRPr lang="de-DE" sz="1600" dirty="0">
              <a:latin typeface="Calibri" charset="0"/>
              <a:ea typeface="Calibri" charset="0"/>
              <a:cs typeface="Calibri" charset="0"/>
            </a:endParaRPr>
          </a:p>
        </p:txBody>
      </p:sp>
      <p:sp>
        <p:nvSpPr>
          <p:cNvPr id="14" name="Textfeld 13"/>
          <p:cNvSpPr txBox="1"/>
          <p:nvPr/>
        </p:nvSpPr>
        <p:spPr>
          <a:xfrm>
            <a:off x="3563948"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Vor-bereitung</a:t>
            </a:r>
            <a:endParaRPr lang="de-DE" sz="1600" dirty="0">
              <a:latin typeface="Calibri" charset="0"/>
              <a:ea typeface="Calibri" charset="0"/>
              <a:cs typeface="Calibri" charset="0"/>
            </a:endParaRPr>
          </a:p>
        </p:txBody>
      </p:sp>
      <p:sp>
        <p:nvSpPr>
          <p:cNvPr id="15" name="Textfeld 14"/>
          <p:cNvSpPr txBox="1"/>
          <p:nvPr/>
        </p:nvSpPr>
        <p:spPr>
          <a:xfrm>
            <a:off x="833603" y="2780928"/>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Reihen-planung in Algebra</a:t>
            </a:r>
            <a:endParaRPr lang="de-DE" sz="1600" dirty="0">
              <a:latin typeface="Calibri" charset="0"/>
              <a:ea typeface="Calibri" charset="0"/>
              <a:cs typeface="Calibri" charset="0"/>
            </a:endParaRPr>
          </a:p>
        </p:txBody>
      </p:sp>
      <p:sp>
        <p:nvSpPr>
          <p:cNvPr id="12" name="Textfeld 11"/>
          <p:cNvSpPr txBox="1"/>
          <p:nvPr/>
        </p:nvSpPr>
        <p:spPr>
          <a:xfrm>
            <a:off x="2195736" y="2780928"/>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Aufgaben passen dazu?</a:t>
            </a:r>
            <a:endParaRPr lang="de-DE" sz="1600" dirty="0">
              <a:latin typeface="Calibri" charset="0"/>
              <a:ea typeface="Calibri" charset="0"/>
              <a:cs typeface="Calibri" charset="0"/>
            </a:endParaRPr>
          </a:p>
        </p:txBody>
      </p:sp>
      <p:sp>
        <p:nvSpPr>
          <p:cNvPr id="16" name="Textfeld 15"/>
          <p:cNvSpPr txBox="1"/>
          <p:nvPr/>
        </p:nvSpPr>
        <p:spPr>
          <a:xfrm>
            <a:off x="3557869" y="2780928"/>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Beispiel-aufgaben für meine</a:t>
            </a:r>
          </a:p>
          <a:p>
            <a:pPr algn="ctr"/>
            <a:r>
              <a:rPr lang="de-DE" sz="1600" dirty="0" smtClean="0">
                <a:latin typeface="Calibri" charset="0"/>
                <a:ea typeface="Calibri" charset="0"/>
                <a:cs typeface="Calibri" charset="0"/>
              </a:rPr>
              <a:t>Schulform</a:t>
            </a:r>
            <a:endParaRPr lang="de-DE" sz="1600" dirty="0">
              <a:latin typeface="Calibri" charset="0"/>
              <a:ea typeface="Calibri" charset="0"/>
              <a:cs typeface="Calibri" charset="0"/>
            </a:endParaRPr>
          </a:p>
        </p:txBody>
      </p:sp>
      <p:sp>
        <p:nvSpPr>
          <p:cNvPr id="17" name="Textfeld 16"/>
          <p:cNvSpPr txBox="1"/>
          <p:nvPr/>
        </p:nvSpPr>
        <p:spPr>
          <a:xfrm>
            <a:off x="755576" y="4987818"/>
            <a:ext cx="6912768" cy="952730"/>
          </a:xfrm>
          <a:prstGeom prst="rect">
            <a:avLst/>
          </a:prstGeom>
          <a:solidFill>
            <a:schemeClr val="accent1">
              <a:alpha val="25000"/>
            </a:schemeClr>
          </a:solidFill>
        </p:spPr>
        <p:txBody>
          <a:bodyPr wrap="square" rtlCol="0" anchor="ctr" anchorCtr="1">
            <a:noAutofit/>
          </a:bodyPr>
          <a:lstStyle/>
          <a:p>
            <a:pPr marL="285750" indent="-285750">
              <a:buClr>
                <a:schemeClr val="tx2"/>
              </a:buClr>
              <a:buFont typeface="Wingdings" charset="2"/>
              <a:buChar char="§"/>
            </a:pPr>
            <a:r>
              <a:rPr lang="de-DE" sz="1800" dirty="0">
                <a:latin typeface="Calibri" panose="020F0502020204030204" pitchFamily="34" charset="0"/>
                <a:cs typeface="Calibri" panose="020F0502020204030204" pitchFamily="34" charset="0"/>
              </a:rPr>
              <a:t>Was nehmen Sie heute für </a:t>
            </a:r>
            <a:r>
              <a:rPr lang="de-DE" sz="1800" dirty="0" smtClean="0">
                <a:latin typeface="Calibri" panose="020F0502020204030204" pitchFamily="34" charset="0"/>
                <a:cs typeface="Calibri" panose="020F0502020204030204" pitchFamily="34" charset="0"/>
              </a:rPr>
              <a:t>Ihren </a:t>
            </a:r>
            <a:r>
              <a:rPr lang="de-DE" sz="1800" dirty="0" err="1">
                <a:latin typeface="Calibri" panose="020F0502020204030204" pitchFamily="34" charset="0"/>
                <a:cs typeface="Calibri" panose="020F0502020204030204" pitchFamily="34" charset="0"/>
              </a:rPr>
              <a:t>Algebraunterricht</a:t>
            </a:r>
            <a:r>
              <a:rPr lang="de-DE" sz="1800" dirty="0">
                <a:latin typeface="Calibri" panose="020F0502020204030204" pitchFamily="34" charset="0"/>
                <a:cs typeface="Calibri" panose="020F0502020204030204" pitchFamily="34" charset="0"/>
              </a:rPr>
              <a:t> mit?</a:t>
            </a:r>
          </a:p>
          <a:p>
            <a:pPr marL="285750" indent="-285750">
              <a:buClr>
                <a:schemeClr val="tx2"/>
              </a:buClr>
              <a:buFont typeface="Wingdings" charset="2"/>
              <a:buChar char="§"/>
            </a:pPr>
            <a:r>
              <a:rPr lang="de-DE" sz="1800" dirty="0">
                <a:latin typeface="Calibri" panose="020F0502020204030204" pitchFamily="34" charset="0"/>
                <a:cs typeface="Calibri" panose="020F0502020204030204" pitchFamily="34" charset="0"/>
              </a:rPr>
              <a:t>Was wünschen Sie sich für die Fortsetzung?</a:t>
            </a:r>
          </a:p>
        </p:txBody>
      </p:sp>
      <p:sp>
        <p:nvSpPr>
          <p:cNvPr id="18" name="Abgerundetes Rechteck 17"/>
          <p:cNvSpPr/>
          <p:nvPr/>
        </p:nvSpPr>
        <p:spPr bwMode="auto">
          <a:xfrm>
            <a:off x="539552" y="4365104"/>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latin typeface="Calibri"/>
                <a:cs typeface="Calibri"/>
              </a:rPr>
              <a:t>Blitzlicht</a:t>
            </a:r>
            <a:endParaRPr lang="de-DE" sz="1800" b="1" dirty="0">
              <a:latin typeface="Calibri"/>
              <a:cs typeface="Calibri"/>
            </a:endParaRPr>
          </a:p>
        </p:txBody>
      </p:sp>
    </p:spTree>
    <p:extLst>
      <p:ext uri="{BB962C8B-B14F-4D97-AF65-F5344CB8AC3E}">
        <p14:creationId xmlns:p14="http://schemas.microsoft.com/office/powerpoint/2010/main" val="10817201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3" grpId="0" animBg="1"/>
      <p:bldP spid="14" grpId="0" animBg="1"/>
      <p:bldP spid="15" grpId="0" animBg="1"/>
      <p:bldP spid="12" grpId="0" animBg="1"/>
      <p:bldP spid="16" grpId="0" animBg="1"/>
      <p:bldP spid="17" grpId="0" animBg="1"/>
      <p:bldP spid="1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052736"/>
            <a:ext cx="8424936" cy="5472608"/>
          </a:xfrm>
        </p:spPr>
        <p:txBody>
          <a:bodyPr>
            <a:normAutofit lnSpcReduction="10000"/>
          </a:bodyPr>
          <a:lstStyle/>
          <a:p>
            <a:pPr marL="457200" indent="-457200"/>
            <a:r>
              <a:rPr lang="de-DE" dirty="0" smtClean="0"/>
              <a:t>Rückblick:</a:t>
            </a:r>
          </a:p>
          <a:p>
            <a:pPr marL="457200" indent="-457200"/>
            <a:endParaRPr lang="de-DE" dirty="0"/>
          </a:p>
          <a:p>
            <a:pPr marL="457200" indent="-457200"/>
            <a:endParaRPr lang="de-DE" dirty="0" smtClean="0"/>
          </a:p>
          <a:p>
            <a:pPr marL="457200" indent="-457200"/>
            <a:endParaRPr lang="de-DE" dirty="0"/>
          </a:p>
          <a:p>
            <a:pPr marL="457200" indent="-457200"/>
            <a:endParaRPr lang="de-DE" dirty="0" smtClean="0"/>
          </a:p>
          <a:p>
            <a:pPr marL="457200" indent="-457200"/>
            <a:endParaRPr lang="de-DE" dirty="0"/>
          </a:p>
          <a:p>
            <a:pPr marL="457200" indent="-457200"/>
            <a:endParaRPr lang="de-DE" dirty="0" smtClean="0"/>
          </a:p>
          <a:p>
            <a:pPr marL="457200" indent="-457200"/>
            <a:r>
              <a:rPr lang="de-DE" dirty="0" smtClean="0"/>
              <a:t>Ausblick:</a:t>
            </a:r>
          </a:p>
          <a:p>
            <a:pPr marL="1258200" lvl="2" indent="-457200">
              <a:buClr>
                <a:srgbClr val="327A86"/>
              </a:buClr>
            </a:pPr>
            <a:r>
              <a:rPr lang="de-DE" dirty="0" smtClean="0"/>
              <a:t>Distanzphase</a:t>
            </a:r>
          </a:p>
          <a:p>
            <a:pPr marL="1715400" lvl="3" indent="-457200">
              <a:buClr>
                <a:srgbClr val="327A86"/>
              </a:buClr>
            </a:pPr>
            <a:r>
              <a:rPr lang="de-DE" dirty="0" smtClean="0"/>
              <a:t>Probieren Sie aus!</a:t>
            </a:r>
          </a:p>
          <a:p>
            <a:pPr marL="1715400" lvl="3" indent="-457200">
              <a:buClr>
                <a:srgbClr val="327A86"/>
              </a:buClr>
            </a:pPr>
            <a:r>
              <a:rPr lang="de-DE" dirty="0" smtClean="0"/>
              <a:t>Dokumentieren Sie!</a:t>
            </a:r>
          </a:p>
          <a:p>
            <a:pPr marL="1258200" lvl="2" indent="-457200">
              <a:buClr>
                <a:srgbClr val="327A86"/>
              </a:buClr>
            </a:pPr>
            <a:r>
              <a:rPr lang="de-DE" dirty="0" smtClean="0"/>
              <a:t>Reflexion am ...</a:t>
            </a:r>
          </a:p>
          <a:p>
            <a:pPr marL="1715400" lvl="3" indent="-457200">
              <a:buClr>
                <a:srgbClr val="327A86"/>
              </a:buClr>
            </a:pPr>
            <a:r>
              <a:rPr lang="de-DE" dirty="0" smtClean="0"/>
              <a:t>Bringen Sie Ihre Erfahrungen mit!</a:t>
            </a:r>
          </a:p>
          <a:p>
            <a:pPr marL="457200" indent="-457200"/>
            <a:endParaRPr lang="de-DE" dirty="0"/>
          </a:p>
          <a:p>
            <a:pPr marL="457200" indent="-457200"/>
            <a:endParaRPr lang="de-DE" dirty="0" smtClean="0"/>
          </a:p>
          <a:p>
            <a:pPr marL="457200" indent="-457200"/>
            <a:endParaRPr lang="de-DE" dirty="0" smtClean="0"/>
          </a:p>
          <a:p>
            <a:pPr marL="457200" indent="-457200"/>
            <a:endParaRPr lang="de-DE" dirty="0" smtClean="0"/>
          </a:p>
          <a:p>
            <a:pPr marL="457200" indent="-457200"/>
            <a:endParaRPr lang="de-DE" dirty="0" smtClean="0"/>
          </a:p>
          <a:p>
            <a:pPr marL="457200" indent="-457200"/>
            <a:endParaRPr lang="de-DE" dirty="0"/>
          </a:p>
        </p:txBody>
      </p:sp>
      <p:sp>
        <p:nvSpPr>
          <p:cNvPr id="3" name="Titel 2"/>
          <p:cNvSpPr>
            <a:spLocks noGrp="1"/>
          </p:cNvSpPr>
          <p:nvPr>
            <p:ph type="title"/>
          </p:nvPr>
        </p:nvSpPr>
        <p:spPr/>
        <p:txBody>
          <a:bodyPr>
            <a:normAutofit fontScale="90000"/>
          </a:bodyPr>
          <a:lstStyle/>
          <a:p>
            <a:r>
              <a:rPr lang="de-DE" dirty="0" smtClean="0"/>
              <a:t>Ausblick</a:t>
            </a:r>
            <a:endParaRPr lang="de-DE" dirty="0"/>
          </a:p>
        </p:txBody>
      </p:sp>
      <p:sp>
        <p:nvSpPr>
          <p:cNvPr id="6" name="Textfeld 5"/>
          <p:cNvSpPr txBox="1"/>
          <p:nvPr/>
        </p:nvSpPr>
        <p:spPr>
          <a:xfrm>
            <a:off x="827584"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Aufgaben passen dazu!</a:t>
            </a:r>
            <a:endParaRPr lang="de-DE" sz="1600" dirty="0">
              <a:latin typeface="Calibri" charset="0"/>
              <a:ea typeface="Calibri" charset="0"/>
              <a:cs typeface="Calibri" charset="0"/>
            </a:endParaRPr>
          </a:p>
        </p:txBody>
      </p:sp>
      <p:sp>
        <p:nvSpPr>
          <p:cNvPr id="7" name="Textfeld 6"/>
          <p:cNvSpPr txBox="1"/>
          <p:nvPr/>
        </p:nvSpPr>
        <p:spPr>
          <a:xfrm>
            <a:off x="2195736"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Klassen-stufe?</a:t>
            </a:r>
            <a:endParaRPr lang="de-DE" sz="1600" dirty="0">
              <a:latin typeface="Calibri" charset="0"/>
              <a:ea typeface="Calibri" charset="0"/>
              <a:cs typeface="Calibri" charset="0"/>
            </a:endParaRPr>
          </a:p>
        </p:txBody>
      </p:sp>
      <p:sp>
        <p:nvSpPr>
          <p:cNvPr id="13" name="Textfeld 12"/>
          <p:cNvSpPr txBox="1"/>
          <p:nvPr/>
        </p:nvSpPr>
        <p:spPr>
          <a:xfrm>
            <a:off x="4932160"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Beispiel-aufgaben für meine</a:t>
            </a:r>
          </a:p>
          <a:p>
            <a:pPr algn="ctr"/>
            <a:r>
              <a:rPr lang="de-DE" sz="1600" dirty="0" smtClean="0">
                <a:latin typeface="Calibri" charset="0"/>
                <a:ea typeface="Calibri" charset="0"/>
                <a:cs typeface="Calibri" charset="0"/>
              </a:rPr>
              <a:t>Schulform</a:t>
            </a:r>
            <a:endParaRPr lang="de-DE" sz="1600" dirty="0">
              <a:latin typeface="Calibri" charset="0"/>
              <a:ea typeface="Calibri" charset="0"/>
              <a:cs typeface="Calibri" charset="0"/>
            </a:endParaRPr>
          </a:p>
        </p:txBody>
      </p:sp>
      <p:sp>
        <p:nvSpPr>
          <p:cNvPr id="14" name="Textfeld 13"/>
          <p:cNvSpPr txBox="1"/>
          <p:nvPr/>
        </p:nvSpPr>
        <p:spPr>
          <a:xfrm>
            <a:off x="3563948"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Vor-bereitung</a:t>
            </a:r>
            <a:endParaRPr lang="de-DE" sz="1600" dirty="0">
              <a:latin typeface="Calibri" charset="0"/>
              <a:ea typeface="Calibri" charset="0"/>
              <a:cs typeface="Calibri" charset="0"/>
            </a:endParaRPr>
          </a:p>
        </p:txBody>
      </p:sp>
      <p:sp>
        <p:nvSpPr>
          <p:cNvPr id="15" name="Textfeld 14"/>
          <p:cNvSpPr txBox="1"/>
          <p:nvPr/>
        </p:nvSpPr>
        <p:spPr>
          <a:xfrm>
            <a:off x="833603" y="2780928"/>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Reihen-planung in Algebra</a:t>
            </a:r>
            <a:endParaRPr lang="de-DE" sz="1600" dirty="0">
              <a:latin typeface="Calibri" charset="0"/>
              <a:ea typeface="Calibri" charset="0"/>
              <a:cs typeface="Calibri" charset="0"/>
            </a:endParaRPr>
          </a:p>
        </p:txBody>
      </p:sp>
      <p:sp>
        <p:nvSpPr>
          <p:cNvPr id="12" name="Textfeld 11"/>
          <p:cNvSpPr txBox="1"/>
          <p:nvPr/>
        </p:nvSpPr>
        <p:spPr>
          <a:xfrm>
            <a:off x="2195736" y="2780928"/>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Aufgaben passen dazu!</a:t>
            </a:r>
            <a:endParaRPr lang="de-DE" sz="1600" dirty="0">
              <a:latin typeface="Calibri" charset="0"/>
              <a:ea typeface="Calibri" charset="0"/>
              <a:cs typeface="Calibri" charset="0"/>
            </a:endParaRPr>
          </a:p>
        </p:txBody>
      </p:sp>
      <p:sp>
        <p:nvSpPr>
          <p:cNvPr id="16" name="Textfeld 15"/>
          <p:cNvSpPr txBox="1"/>
          <p:nvPr/>
        </p:nvSpPr>
        <p:spPr>
          <a:xfrm>
            <a:off x="3557869" y="2780928"/>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Beispiel-aufgaben für meine</a:t>
            </a:r>
          </a:p>
          <a:p>
            <a:pPr algn="ctr"/>
            <a:r>
              <a:rPr lang="de-DE" sz="1600" dirty="0" smtClean="0">
                <a:latin typeface="Calibri" charset="0"/>
                <a:ea typeface="Calibri" charset="0"/>
                <a:cs typeface="Calibri" charset="0"/>
              </a:rPr>
              <a:t>Schulform</a:t>
            </a:r>
            <a:endParaRPr lang="de-DE" sz="1600" dirty="0">
              <a:latin typeface="Calibri" charset="0"/>
              <a:ea typeface="Calibri" charset="0"/>
              <a:cs typeface="Calibri" charset="0"/>
            </a:endParaRPr>
          </a:p>
        </p:txBody>
      </p:sp>
    </p:spTree>
    <p:extLst>
      <p:ext uri="{BB962C8B-B14F-4D97-AF65-F5344CB8AC3E}">
        <p14:creationId xmlns:p14="http://schemas.microsoft.com/office/powerpoint/2010/main" val="1573554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xEl>
                                              <p:pRg st="10" end="1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3" grpId="0" animBg="1"/>
      <p:bldP spid="14" grpId="0" animBg="1"/>
      <p:bldP spid="15" grpId="0" animBg="1"/>
      <p:bldP spid="12" grpId="0" animBg="1"/>
      <p:bldP spid="1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fontScale="55000" lnSpcReduction="20000"/>
          </a:bodyPr>
          <a:lstStyle/>
          <a:p>
            <a:r>
              <a:rPr lang="de-DE" dirty="0" err="1"/>
              <a:t>Akinwunmi</a:t>
            </a:r>
            <a:r>
              <a:rPr lang="de-DE" dirty="0"/>
              <a:t>, K. (2012). </a:t>
            </a:r>
            <a:r>
              <a:rPr lang="de-DE" i="1" dirty="0"/>
              <a:t>Zur Entwicklung von Variablenkonzepten beim Verallgemeinern mathematischer Muster</a:t>
            </a:r>
            <a:r>
              <a:rPr lang="de-DE" dirty="0"/>
              <a:t>. Wiesbaden: </a:t>
            </a:r>
            <a:r>
              <a:rPr lang="de-DE" dirty="0" err="1"/>
              <a:t>Vieweg+Teubner</a:t>
            </a:r>
            <a:r>
              <a:rPr lang="de-DE" dirty="0"/>
              <a:t> Verlag.</a:t>
            </a:r>
          </a:p>
          <a:p>
            <a:r>
              <a:rPr lang="de-DE" dirty="0" err="1"/>
              <a:t>Arcavi</a:t>
            </a:r>
            <a:r>
              <a:rPr lang="de-DE" dirty="0"/>
              <a:t>, A., </a:t>
            </a:r>
            <a:r>
              <a:rPr lang="de-DE" dirty="0" err="1"/>
              <a:t>Drijvers</a:t>
            </a:r>
            <a:r>
              <a:rPr lang="de-DE" dirty="0"/>
              <a:t>, P., &amp; Stacey, K. (2017). </a:t>
            </a:r>
            <a:r>
              <a:rPr lang="de-DE" i="1" dirty="0"/>
              <a:t>The </a:t>
            </a:r>
            <a:r>
              <a:rPr lang="de-DE" i="1" dirty="0" err="1"/>
              <a:t>learning</a:t>
            </a:r>
            <a:r>
              <a:rPr lang="de-DE" i="1" dirty="0"/>
              <a:t> </a:t>
            </a:r>
            <a:r>
              <a:rPr lang="de-DE" i="1" dirty="0" err="1"/>
              <a:t>and</a:t>
            </a:r>
            <a:r>
              <a:rPr lang="de-DE" i="1" dirty="0"/>
              <a:t> </a:t>
            </a:r>
            <a:r>
              <a:rPr lang="de-DE" i="1" dirty="0" err="1"/>
              <a:t>teaching</a:t>
            </a:r>
            <a:r>
              <a:rPr lang="de-DE" i="1" dirty="0"/>
              <a:t> </a:t>
            </a:r>
            <a:r>
              <a:rPr lang="de-DE" i="1" dirty="0" err="1"/>
              <a:t>of</a:t>
            </a:r>
            <a:r>
              <a:rPr lang="de-DE" i="1" dirty="0"/>
              <a:t> </a:t>
            </a:r>
            <a:r>
              <a:rPr lang="de-DE" i="1" dirty="0" err="1"/>
              <a:t>algebra</a:t>
            </a:r>
            <a:r>
              <a:rPr lang="de-DE" i="1" dirty="0"/>
              <a:t> </a:t>
            </a:r>
            <a:r>
              <a:rPr lang="de-DE" i="1" dirty="0" err="1"/>
              <a:t>ideas</a:t>
            </a:r>
            <a:r>
              <a:rPr lang="de-DE" i="1" dirty="0"/>
              <a:t>, </a:t>
            </a:r>
            <a:r>
              <a:rPr lang="de-DE" i="1" dirty="0" err="1"/>
              <a:t>insights</a:t>
            </a:r>
            <a:r>
              <a:rPr lang="de-DE" i="1" dirty="0"/>
              <a:t>, </a:t>
            </a:r>
            <a:r>
              <a:rPr lang="de-DE" i="1" dirty="0" err="1"/>
              <a:t>and</a:t>
            </a:r>
            <a:r>
              <a:rPr lang="de-DE" i="1" dirty="0"/>
              <a:t> </a:t>
            </a:r>
            <a:r>
              <a:rPr lang="de-DE" i="1" dirty="0" err="1"/>
              <a:t>activities</a:t>
            </a:r>
            <a:r>
              <a:rPr lang="de-DE" dirty="0"/>
              <a:t>. </a:t>
            </a:r>
            <a:r>
              <a:rPr lang="de-DE" dirty="0" err="1"/>
              <a:t>Abingdon</a:t>
            </a:r>
            <a:r>
              <a:rPr lang="de-DE" dirty="0"/>
              <a:t>, </a:t>
            </a:r>
            <a:r>
              <a:rPr lang="de-DE" dirty="0" err="1"/>
              <a:t>Oxon</a:t>
            </a:r>
            <a:r>
              <a:rPr lang="de-DE" dirty="0"/>
              <a:t> New York, NY: Routledge.</a:t>
            </a:r>
          </a:p>
          <a:p>
            <a:r>
              <a:rPr lang="de-DE" dirty="0"/>
              <a:t>Barzel, B. (2012). Mathewerkstatt 5/6, Handreichungen [...]. Berlin: Cornelsen.</a:t>
            </a:r>
          </a:p>
          <a:p>
            <a:r>
              <a:rPr lang="de-DE" dirty="0" err="1"/>
              <a:t>Drijvers</a:t>
            </a:r>
            <a:r>
              <a:rPr lang="de-DE" dirty="0"/>
              <a:t>, P., </a:t>
            </a:r>
            <a:r>
              <a:rPr lang="de-DE" dirty="0" err="1"/>
              <a:t>Goddijn</a:t>
            </a:r>
            <a:r>
              <a:rPr lang="de-DE" dirty="0"/>
              <a:t>, A., &amp; Kindt, M. (2011). </a:t>
            </a:r>
            <a:r>
              <a:rPr lang="de-DE" dirty="0" err="1"/>
              <a:t>Algebraic</a:t>
            </a:r>
            <a:r>
              <a:rPr lang="de-DE" dirty="0"/>
              <a:t> Education: </a:t>
            </a:r>
            <a:r>
              <a:rPr lang="de-DE" dirty="0" err="1"/>
              <a:t>Exploring</a:t>
            </a:r>
            <a:r>
              <a:rPr lang="de-DE" dirty="0"/>
              <a:t> Topics </a:t>
            </a:r>
            <a:r>
              <a:rPr lang="de-DE" dirty="0" err="1"/>
              <a:t>and</a:t>
            </a:r>
            <a:r>
              <a:rPr lang="de-DE" dirty="0"/>
              <a:t> </a:t>
            </a:r>
            <a:r>
              <a:rPr lang="de-DE" dirty="0" err="1"/>
              <a:t>Themes</a:t>
            </a:r>
            <a:r>
              <a:rPr lang="de-DE" dirty="0"/>
              <a:t>. In P. </a:t>
            </a:r>
            <a:r>
              <a:rPr lang="de-DE" dirty="0" err="1"/>
              <a:t>Drijvers</a:t>
            </a:r>
            <a:r>
              <a:rPr lang="de-DE" dirty="0"/>
              <a:t> (Hrsg.), </a:t>
            </a:r>
            <a:r>
              <a:rPr lang="de-DE" i="1" dirty="0" err="1"/>
              <a:t>Secondary</a:t>
            </a:r>
            <a:r>
              <a:rPr lang="de-DE" i="1" dirty="0"/>
              <a:t> Algebra Education</a:t>
            </a:r>
            <a:r>
              <a:rPr lang="de-DE" dirty="0"/>
              <a:t> (S. 5-26). Rotterdam: Sense Publishers.</a:t>
            </a:r>
          </a:p>
          <a:p>
            <a:r>
              <a:rPr lang="de-DE" dirty="0"/>
              <a:t>Gottwald, S., Kästner, H., &amp; Rudolph, H. (1995). Meyers kleine Enzyklopädie Mathematik. </a:t>
            </a:r>
            <a:r>
              <a:rPr lang="de-DE" i="1" dirty="0"/>
              <a:t>Mannheim, Meyers Lexikonverlag</a:t>
            </a:r>
            <a:r>
              <a:rPr lang="de-DE" dirty="0"/>
              <a:t>.</a:t>
            </a:r>
          </a:p>
          <a:p>
            <a:r>
              <a:rPr lang="de-DE" dirty="0"/>
              <a:t>Körner, H., &amp; </a:t>
            </a:r>
            <a:r>
              <a:rPr lang="de-DE" dirty="0" err="1"/>
              <a:t>Lergenmüller</a:t>
            </a:r>
            <a:r>
              <a:rPr lang="de-DE" dirty="0"/>
              <a:t>, A. (2015). </a:t>
            </a:r>
            <a:r>
              <a:rPr lang="de-DE" i="1" dirty="0"/>
              <a:t>Mathematik </a:t>
            </a:r>
            <a:r>
              <a:rPr lang="de-DE" i="1" dirty="0" smtClean="0"/>
              <a:t>– </a:t>
            </a:r>
            <a:r>
              <a:rPr lang="de-DE" i="1" dirty="0" smtClean="0"/>
              <a:t>neue Wege: </a:t>
            </a:r>
            <a:r>
              <a:rPr lang="de-DE" i="1" dirty="0"/>
              <a:t>Arbeitsbuch für Gymnasien 7, Lösungen [...]</a:t>
            </a:r>
            <a:r>
              <a:rPr lang="de-DE" dirty="0"/>
              <a:t> ([</a:t>
            </a:r>
            <a:r>
              <a:rPr lang="de-DE" dirty="0" err="1"/>
              <a:t>Neubearb</a:t>
            </a:r>
            <a:r>
              <a:rPr lang="de-DE" dirty="0"/>
              <a:t>.], für Gymnasien, [Nordrhein-Westfalen]). Braunschweig: Schroedel.</a:t>
            </a:r>
          </a:p>
          <a:p>
            <a:r>
              <a:rPr lang="de-DE" dirty="0"/>
              <a:t>Malle, G. (1993). </a:t>
            </a:r>
            <a:r>
              <a:rPr lang="de-DE" i="1" dirty="0"/>
              <a:t>Didaktische Probleme der elementaren Algebra mit vielen Beispielaufgaben</a:t>
            </a:r>
            <a:r>
              <a:rPr lang="de-DE" dirty="0"/>
              <a:t>. Braunschweig: Vieweg.</a:t>
            </a:r>
          </a:p>
          <a:p>
            <a:r>
              <a:rPr lang="de-DE" dirty="0"/>
              <a:t>Prediger, S., Barzel, B., </a:t>
            </a:r>
            <a:r>
              <a:rPr lang="de-DE" dirty="0" err="1"/>
              <a:t>Hußmann</a:t>
            </a:r>
            <a:r>
              <a:rPr lang="de-DE" dirty="0"/>
              <a:t>, S., &amp; </a:t>
            </a:r>
            <a:r>
              <a:rPr lang="de-DE" dirty="0" err="1"/>
              <a:t>Leuders</a:t>
            </a:r>
            <a:r>
              <a:rPr lang="de-DE" dirty="0"/>
              <a:t>, T. (2014). </a:t>
            </a:r>
            <a:r>
              <a:rPr lang="de-DE" i="1" dirty="0"/>
              <a:t>Mathewerkstatt 7, Schulbuch [...]</a:t>
            </a:r>
            <a:r>
              <a:rPr lang="de-DE" dirty="0"/>
              <a:t> ([Mittlerer Schulabschluss, allgemeine </a:t>
            </a:r>
            <a:r>
              <a:rPr lang="de-DE" dirty="0" err="1"/>
              <a:t>Ausg</a:t>
            </a:r>
            <a:r>
              <a:rPr lang="de-DE" dirty="0"/>
              <a:t>.], 1. Aufl.). Berlin: Cornelsen.</a:t>
            </a:r>
          </a:p>
          <a:p>
            <a:r>
              <a:rPr lang="de-DE" dirty="0"/>
              <a:t>Prediger, S., &amp; </a:t>
            </a:r>
            <a:r>
              <a:rPr lang="de-DE" dirty="0" err="1"/>
              <a:t>Marxer</a:t>
            </a:r>
            <a:r>
              <a:rPr lang="de-DE" dirty="0"/>
              <a:t>, M. (2014). Bahn oder Auto? – Berechnungen beschreiben und durchdenken. In T. </a:t>
            </a:r>
            <a:r>
              <a:rPr lang="de-DE" dirty="0" err="1"/>
              <a:t>Leuders</a:t>
            </a:r>
            <a:r>
              <a:rPr lang="de-DE" dirty="0"/>
              <a:t>, S. Prediger, B. Barzel, &amp; S. </a:t>
            </a:r>
            <a:r>
              <a:rPr lang="de-DE" dirty="0" err="1"/>
              <a:t>Hußmann</a:t>
            </a:r>
            <a:r>
              <a:rPr lang="de-DE" dirty="0"/>
              <a:t> (Hrsg.), Handreichungen zur Mathewerkstatt 7. Dortmund, Freiburg: KOSIMA. Unter: </a:t>
            </a:r>
            <a:r>
              <a:rPr lang="de-DE" u="sng" dirty="0">
                <a:solidFill>
                  <a:srgbClr val="327A86"/>
                </a:solidFill>
              </a:rPr>
              <a:t>http://www.ko-si-ma.de/upload/downloads/hru7/MW7_Handreichung_Modellieren.pdf. </a:t>
            </a:r>
          </a:p>
          <a:p>
            <a:r>
              <a:rPr lang="de-DE" dirty="0"/>
              <a:t>Prediger, S., </a:t>
            </a:r>
            <a:r>
              <a:rPr lang="de-DE" dirty="0" err="1"/>
              <a:t>Zwetzschler</a:t>
            </a:r>
            <a:r>
              <a:rPr lang="de-DE" dirty="0"/>
              <a:t>, L., &amp; Schmidt, U. (2015). Preise beim Fensterbau - Flächen berechnen und Terme vergleichen. In S. </a:t>
            </a:r>
            <a:r>
              <a:rPr lang="de-DE" dirty="0" err="1"/>
              <a:t>Hußmann</a:t>
            </a:r>
            <a:r>
              <a:rPr lang="de-DE" dirty="0"/>
              <a:t>, T. </a:t>
            </a:r>
            <a:r>
              <a:rPr lang="de-DE" dirty="0" err="1"/>
              <a:t>Leuders</a:t>
            </a:r>
            <a:r>
              <a:rPr lang="de-DE" dirty="0"/>
              <a:t>, S. Prediger, &amp; B. Barzel (Hrsg.), Handreichungen zur Mathewerkstatt 8. Dortmund, Freiburg: KOSIMA. Unter: </a:t>
            </a:r>
            <a:r>
              <a:rPr lang="de-DE" u="sng" dirty="0">
                <a:solidFill>
                  <a:srgbClr val="327A86"/>
                </a:solidFill>
              </a:rPr>
              <a:t>http://www.ko-si-ma.de/upload/downloads/hru8/MW8_Handreichung_Flaechenformeln.pdf.</a:t>
            </a:r>
          </a:p>
          <a:p>
            <a:r>
              <a:rPr lang="de-DE" dirty="0"/>
              <a:t>Specht, B. J. (2009). </a:t>
            </a:r>
            <a:r>
              <a:rPr lang="de-DE" i="1" dirty="0"/>
              <a:t>Variablenverständnis und Variablen verstehen empirische Untersuchungen zum Einfluss sprachlicher Formulierungen in der Primar- und Sekundarstufe</a:t>
            </a:r>
            <a:r>
              <a:rPr lang="de-DE" dirty="0"/>
              <a:t>. Hildesheim [u</a:t>
            </a:r>
            <a:r>
              <a:rPr lang="de-DE" dirty="0" smtClean="0"/>
              <a:t>. a</a:t>
            </a:r>
            <a:r>
              <a:rPr lang="de-DE" dirty="0"/>
              <a:t>.]: Franzbecker.</a:t>
            </a:r>
          </a:p>
          <a:p>
            <a:r>
              <a:rPr lang="de-DE" dirty="0" err="1"/>
              <a:t>Zwetzschler</a:t>
            </a:r>
            <a:r>
              <a:rPr lang="de-DE" dirty="0"/>
              <a:t>, L. (2015). </a:t>
            </a:r>
            <a:r>
              <a:rPr lang="de-DE" i="1" dirty="0"/>
              <a:t>Gleichwertigkeit von Termen Entwicklung und Beforschung eines diagnosegeleiteten Lehr-Lernarrangements im Mathematikunterricht der 8. Klasse</a:t>
            </a:r>
            <a:r>
              <a:rPr lang="de-DE" dirty="0"/>
              <a:t>. Wiesbaden: Springer Fachmedien Wiesbaden GmbH.</a:t>
            </a:r>
          </a:p>
          <a:p>
            <a:endParaRPr lang="de-DE" dirty="0"/>
          </a:p>
        </p:txBody>
      </p:sp>
      <p:sp>
        <p:nvSpPr>
          <p:cNvPr id="3" name="Titel 2"/>
          <p:cNvSpPr>
            <a:spLocks noGrp="1"/>
          </p:cNvSpPr>
          <p:nvPr>
            <p:ph type="title"/>
          </p:nvPr>
        </p:nvSpPr>
        <p:spPr/>
        <p:txBody>
          <a:bodyPr>
            <a:normAutofit fontScale="90000"/>
          </a:bodyPr>
          <a:lstStyle/>
          <a:p>
            <a:r>
              <a:rPr lang="de-DE" dirty="0" smtClean="0"/>
              <a:t>Literaturverzeichnis</a:t>
            </a:r>
            <a:endParaRPr lang="de-DE" dirty="0"/>
          </a:p>
        </p:txBody>
      </p:sp>
    </p:spTree>
    <p:extLst>
      <p:ext uri="{BB962C8B-B14F-4D97-AF65-F5344CB8AC3E}">
        <p14:creationId xmlns:p14="http://schemas.microsoft.com/office/powerpoint/2010/main" val="12693431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1"/>
          </p:nvPr>
        </p:nvSpPr>
        <p:spPr/>
        <p:txBody>
          <a:bodyPr/>
          <a:lstStyle/>
          <a:p>
            <a:r>
              <a:rPr lang="de-DE" dirty="0" smtClean="0"/>
              <a:t>Vielen Dank für Ihre Aufmerksamkeit und Mitarbeit!</a:t>
            </a:r>
            <a:endParaRPr lang="de-DE" dirty="0"/>
          </a:p>
        </p:txBody>
      </p:sp>
      <p:pic>
        <p:nvPicPr>
          <p:cNvPr id="7" name="Bildplatzhalter 6"/>
          <p:cNvPicPr>
            <a:picLocks noGrp="1" noChangeAspect="1"/>
          </p:cNvPicPr>
          <p:nvPr>
            <p:ph type="pic" sz="quarter" idx="10"/>
          </p:nvPr>
        </p:nvPicPr>
        <p:blipFill rotWithShape="1">
          <a:blip r:embed="rId3"/>
          <a:srcRect l="2490" t="-9140" r="2661" b="-12121"/>
          <a:stretch/>
        </p:blipFill>
        <p:spPr>
          <a:prstGeom prst="rect">
            <a:avLst/>
          </a:prstGeom>
        </p:spPr>
      </p:pic>
    </p:spTree>
    <p:extLst>
      <p:ext uri="{BB962C8B-B14F-4D97-AF65-F5344CB8AC3E}">
        <p14:creationId xmlns:p14="http://schemas.microsoft.com/office/powerpoint/2010/main" val="20334057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smtClean="0"/>
              <a:t>Ablauf unserer Fortbildung</a:t>
            </a:r>
            <a:endParaRPr lang="de-DE" dirty="0"/>
          </a:p>
        </p:txBody>
      </p:sp>
      <p:pic>
        <p:nvPicPr>
          <p:cNvPr id="4" name="Grafik 3"/>
          <p:cNvPicPr>
            <a:picLocks noChangeAspect="1"/>
          </p:cNvPicPr>
          <p:nvPr/>
        </p:nvPicPr>
        <p:blipFill>
          <a:blip r:embed="rId3"/>
          <a:stretch>
            <a:fillRect/>
          </a:stretch>
        </p:blipFill>
        <p:spPr>
          <a:xfrm>
            <a:off x="323528" y="913811"/>
            <a:ext cx="6336704" cy="5925675"/>
          </a:xfrm>
          <a:prstGeom prst="rect">
            <a:avLst/>
          </a:prstGeom>
        </p:spPr>
      </p:pic>
    </p:spTree>
    <p:extLst>
      <p:ext uri="{BB962C8B-B14F-4D97-AF65-F5344CB8AC3E}">
        <p14:creationId xmlns:p14="http://schemas.microsoft.com/office/powerpoint/2010/main" val="2086642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normAutofit fontScale="85000" lnSpcReduction="20000"/>
          </a:bodyPr>
          <a:lstStyle/>
          <a:p>
            <a:pPr marL="0" indent="0">
              <a:buNone/>
            </a:pPr>
            <a:r>
              <a:rPr lang="de-DE" dirty="0" smtClean="0"/>
              <a:t>Baustein 3 gliedert sich analog zum Baustein 2 in einen Input, eine Eigenarbeitsphase und eine anschließende Reflexion. Den roten Faden durch diese drei Teile bildet die Frage, wie eine Unterrichtsreihe zur Einführung von Variablentermen gestaltet sein könnte.</a:t>
            </a:r>
          </a:p>
          <a:p>
            <a:pPr marL="342900" algn="just"/>
            <a:r>
              <a:rPr lang="de-DE" dirty="0" smtClean="0"/>
              <a:t>Einstieg: Ausgehend von dem gemeinsamen Ergebnis aus Baustein 1 (kurze </a:t>
            </a:r>
            <a:r>
              <a:rPr lang="de-DE" dirty="0" err="1" smtClean="0"/>
              <a:t>Wdh</a:t>
            </a:r>
            <a:r>
              <a:rPr lang="de-DE" dirty="0" smtClean="0"/>
              <a:t>.), aus dem die Komplexität der von den </a:t>
            </a:r>
            <a:r>
              <a:rPr lang="de-DE" dirty="0" err="1" smtClean="0"/>
              <a:t>SuS</a:t>
            </a:r>
            <a:r>
              <a:rPr lang="de-DE" dirty="0" smtClean="0"/>
              <a:t> zu leistenden Überlegungen hervorgeht, richtet sich der Blick nun auf die Anlage einer Unterrichtsreihe zur Einführung der Variablenterme. Die Ideen der TN werden über eine Kartenabfrage zunächst festgehalten und am Ende des Inputs (s. u.) wieder aufgegriffen. [15 min]</a:t>
            </a:r>
          </a:p>
          <a:p>
            <a:pPr marL="342900" algn="just"/>
            <a:r>
              <a:rPr lang="de-DE" dirty="0" smtClean="0"/>
              <a:t>Input: Vorstellung einer Unterrichtsreihe zum Einführen der Variablenterme in Klasse 7 analog zum Unterrichtsgang der </a:t>
            </a:r>
            <a:r>
              <a:rPr lang="de-DE" i="1" dirty="0" smtClean="0"/>
              <a:t>mathewerkstatt 7</a:t>
            </a:r>
            <a:r>
              <a:rPr lang="de-DE" dirty="0" smtClean="0"/>
              <a:t>, gefolgt von einer kurzen Diskussion mit den TN unter Einbindung der Kartenabfrage, die in den Arbeitsauftrag mündet. </a:t>
            </a:r>
            <a:br>
              <a:rPr lang="de-DE" dirty="0" smtClean="0"/>
            </a:br>
            <a:r>
              <a:rPr lang="de-DE" dirty="0" smtClean="0"/>
              <a:t>[30 min]</a:t>
            </a:r>
          </a:p>
          <a:p>
            <a:pPr algn="just"/>
            <a:r>
              <a:rPr lang="de-DE" dirty="0" smtClean="0"/>
              <a:t>Eigenarbeitsphase der Teilnehmenden mit dem eigenen Unterrichtsmaterial (Schulbuch, Arbeitsblätter, ...): Die Teilnehmenden planen mit ihrem Unterrichtsmaterial in möglichst schulformhomogenen Kleingruppen [max. 3 TN] eine Unterrichtsreihe zur Einführung von Termen und Variablen. Finden sie keine passenden Aufgaben (abhängig vom Schulbuch; ggf. vorher prüfen), sollen sie eigene Aufgaben entwickeln oder die vorgestellten Aufgaben für ihre Schulform modifizieren. [90–105 min]</a:t>
            </a:r>
          </a:p>
          <a:p>
            <a:pPr algn="just"/>
            <a:r>
              <a:rPr lang="de-DE" dirty="0" smtClean="0"/>
              <a:t>Gemeinsame Reflexion: Je zwei Kleingruppen finden sich möglichst schulformhomogen zusammen und stellen einander ihre Ergebnisse vor und bereiten eine gemeinsame Präsentation für das Plenum vor. [30</a:t>
            </a:r>
            <a:r>
              <a:rPr lang="mr-IN" dirty="0" smtClean="0"/>
              <a:t>–</a:t>
            </a:r>
            <a:r>
              <a:rPr lang="de-DE" dirty="0" smtClean="0"/>
              <a:t>45 min]</a:t>
            </a:r>
            <a:endParaRPr lang="de-DE" dirty="0"/>
          </a:p>
        </p:txBody>
      </p:sp>
      <p:sp>
        <p:nvSpPr>
          <p:cNvPr id="2" name="Titel 1"/>
          <p:cNvSpPr>
            <a:spLocks noGrp="1"/>
          </p:cNvSpPr>
          <p:nvPr>
            <p:ph type="title"/>
          </p:nvPr>
        </p:nvSpPr>
        <p:spPr/>
        <p:txBody>
          <a:bodyPr>
            <a:normAutofit fontScale="90000"/>
          </a:bodyPr>
          <a:lstStyle/>
          <a:p>
            <a:r>
              <a:rPr lang="de-DE" dirty="0" smtClean="0">
                <a:solidFill>
                  <a:schemeClr val="tx1">
                    <a:lumMod val="50000"/>
                    <a:lumOff val="50000"/>
                  </a:schemeClr>
                </a:solidFill>
              </a:rPr>
              <a:t>Aufbau Baustein 3: [3 h]</a:t>
            </a:r>
            <a:endParaRPr lang="de-DE" dirty="0">
              <a:solidFill>
                <a:schemeClr val="tx1">
                  <a:lumMod val="50000"/>
                  <a:lumOff val="50000"/>
                </a:schemeClr>
              </a:solidFill>
            </a:endParaRPr>
          </a:p>
        </p:txBody>
      </p:sp>
    </p:spTree>
    <p:extLst>
      <p:ext uri="{BB962C8B-B14F-4D97-AF65-F5344CB8AC3E}">
        <p14:creationId xmlns:p14="http://schemas.microsoft.com/office/powerpoint/2010/main" val="7026599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normAutofit/>
          </a:bodyPr>
          <a:lstStyle/>
          <a:p>
            <a:pPr marL="342900" algn="just"/>
            <a:r>
              <a:rPr lang="de-DE" dirty="0" smtClean="0"/>
              <a:t>Einstiegsproblem: Die von den </a:t>
            </a:r>
            <a:r>
              <a:rPr lang="de-DE" dirty="0" err="1" smtClean="0"/>
              <a:t>SuS</a:t>
            </a:r>
            <a:r>
              <a:rPr lang="de-DE" dirty="0" smtClean="0"/>
              <a:t> aufzubauenden Vorstellungen und zu erwerbenden Kompetenzen sind so komplex, dass die Unterrichtsreihe die wesentlichen Schritte und Ergebnisse für die </a:t>
            </a:r>
            <a:r>
              <a:rPr lang="de-DE" dirty="0" err="1" smtClean="0"/>
              <a:t>SuS</a:t>
            </a:r>
            <a:r>
              <a:rPr lang="de-DE" dirty="0" smtClean="0"/>
              <a:t> transparent machen muss. Eine Möglichkeit dazu sind passende Leitfragen, die von Unterrichtsstunde zu Unterrichtsstunde tragen. Die Komplexität der zu leistenden Unterrichtsplanung wird am Ergebnis des Bausteins 1 verdeutlicht.</a:t>
            </a:r>
          </a:p>
          <a:p>
            <a:pPr marL="342900" algn="just"/>
            <a:r>
              <a:rPr lang="de-DE" dirty="0" smtClean="0"/>
              <a:t>In einer Kartenabfrage können die TN erste Ideen für solche Leitfragen und passende Aufgaben äußern. Als Unterstützung dienen dabei die Themenfolge des Schulbuchs </a:t>
            </a:r>
            <a:r>
              <a:rPr lang="de-DE" i="1" dirty="0" smtClean="0"/>
              <a:t>mathewerkstatt</a:t>
            </a:r>
            <a:r>
              <a:rPr lang="de-DE" dirty="0" smtClean="0"/>
              <a:t> und die Aktivitäten mit Termen. Die Ideen können auf Karten (Leitfragen: runde Karten; wichtige Aufgaben: eckige Karten) gesichert und später wieder aufgegriffen werden.</a:t>
            </a:r>
          </a:p>
          <a:p>
            <a:pPr marL="342900" algn="just"/>
            <a:r>
              <a:rPr lang="de-DE" dirty="0" smtClean="0"/>
              <a:t>Ausgehend von der Idee der Leitfragen werden die Ziele des Bausteins 3 vorgestellt.</a:t>
            </a:r>
          </a:p>
        </p:txBody>
      </p:sp>
      <p:sp>
        <p:nvSpPr>
          <p:cNvPr id="2" name="Titel 1"/>
          <p:cNvSpPr>
            <a:spLocks noGrp="1"/>
          </p:cNvSpPr>
          <p:nvPr>
            <p:ph type="title"/>
          </p:nvPr>
        </p:nvSpPr>
        <p:spPr/>
        <p:txBody>
          <a:bodyPr>
            <a:normAutofit fontScale="90000"/>
          </a:bodyPr>
          <a:lstStyle/>
          <a:p>
            <a:r>
              <a:rPr lang="de-DE" dirty="0" smtClean="0">
                <a:solidFill>
                  <a:schemeClr val="tx1">
                    <a:lumMod val="50000"/>
                    <a:lumOff val="50000"/>
                  </a:schemeClr>
                </a:solidFill>
              </a:rPr>
              <a:t>Einstieg: [15 min]</a:t>
            </a:r>
            <a:endParaRPr lang="de-DE" dirty="0">
              <a:solidFill>
                <a:schemeClr val="tx1">
                  <a:lumMod val="50000"/>
                  <a:lumOff val="50000"/>
                </a:schemeClr>
              </a:solidFill>
            </a:endParaRPr>
          </a:p>
        </p:txBody>
      </p:sp>
    </p:spTree>
    <p:extLst>
      <p:ext uri="{BB962C8B-B14F-4D97-AF65-F5344CB8AC3E}">
        <p14:creationId xmlns:p14="http://schemas.microsoft.com/office/powerpoint/2010/main" val="2579479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smtClean="0"/>
              <a:t>Hier das Abschlussbild aus Baustein 1 einfügen!</a:t>
            </a:r>
          </a:p>
          <a:p>
            <a:pPr marL="0" marR="0" lvl="0" indent="0" defTabSz="914400" eaLnBrk="1" fontAlgn="auto" latinLnBrk="0" hangingPunct="1">
              <a:lnSpc>
                <a:spcPct val="100000"/>
              </a:lnSpc>
              <a:spcBef>
                <a:spcPts val="0"/>
              </a:spcBef>
              <a:spcAft>
                <a:spcPts val="0"/>
              </a:spcAft>
              <a:buClrTx/>
              <a:buSzTx/>
              <a:buFontTx/>
              <a:buNone/>
              <a:tabLst/>
              <a:defRPr/>
            </a:pPr>
            <a:r>
              <a:rPr lang="de-DE" dirty="0" smtClean="0"/>
              <a:t>Alternativ ausgeblendete Folgefolie.</a:t>
            </a:r>
            <a:endParaRPr lang="de-DE" dirty="0"/>
          </a:p>
        </p:txBody>
      </p:sp>
      <p:sp>
        <p:nvSpPr>
          <p:cNvPr id="5" name="Titel 4"/>
          <p:cNvSpPr>
            <a:spLocks noGrp="1"/>
          </p:cNvSpPr>
          <p:nvPr>
            <p:ph type="title"/>
          </p:nvPr>
        </p:nvSpPr>
        <p:spPr/>
        <p:txBody>
          <a:bodyPr>
            <a:normAutofit fontScale="90000"/>
          </a:bodyPr>
          <a:lstStyle/>
          <a:p>
            <a:r>
              <a:rPr lang="de-DE" dirty="0" smtClean="0"/>
              <a:t>Unser Ergebnis aus Baustein 1:</a:t>
            </a:r>
            <a:endParaRPr lang="de-DE" dirty="0"/>
          </a:p>
        </p:txBody>
      </p:sp>
      <p:sp>
        <p:nvSpPr>
          <p:cNvPr id="3" name="Rahmen 2"/>
          <p:cNvSpPr/>
          <p:nvPr/>
        </p:nvSpPr>
        <p:spPr bwMode="auto">
          <a:xfrm>
            <a:off x="107504" y="908448"/>
            <a:ext cx="5544616" cy="1008384"/>
          </a:xfrm>
          <a:prstGeom prst="frame">
            <a:avLst/>
          </a:prstGeom>
          <a:solidFill>
            <a:srgbClr val="C00000"/>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12433703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pPr algn="ctr"/>
            <a:r>
              <a:rPr lang="de-DE" dirty="0" smtClean="0"/>
              <a:t>Aktivitäten mit Termen &amp; Variablenaspekte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879984" y="425810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r>
              <a:rPr kumimoji="0" lang="de-DE" sz="1700" b="0" i="1" u="none" strike="noStrike" cap="none" normalizeH="0" dirty="0" smtClean="0">
                <a:ln>
                  <a:noFill/>
                </a:ln>
                <a:solidFill>
                  <a:schemeClr val="tx1"/>
                </a:solidFill>
                <a:effectLst/>
                <a:latin typeface="Calibri" charset="0"/>
                <a:ea typeface="Calibri" charset="0"/>
                <a:cs typeface="Calibri" charset="0"/>
              </a:rPr>
              <a:t>.</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2339752" y="126754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2339752" y="276698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2339751" y="4266416"/>
            <a:ext cx="1347389" cy="1347389"/>
          </a:xfrm>
          <a:prstGeom prst="rect">
            <a:avLst/>
          </a:prstGeom>
          <a:solidFill>
            <a:srgbClr val="CBB98A">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Werkzeug: Term-umformung</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4" name="Inhaltsplatzhalter 12"/>
          <p:cNvSpPr>
            <a:spLocks noGrp="1"/>
          </p:cNvSpPr>
          <p:nvPr>
            <p:ph idx="1"/>
          </p:nvPr>
        </p:nvSpPr>
        <p:spPr>
          <a:xfrm>
            <a:off x="4211960" y="1124744"/>
            <a:ext cx="4536504" cy="4752527"/>
          </a:xfrm>
        </p:spPr>
        <p:txBody>
          <a:bodyPr>
            <a:normAutofit fontScale="92500" lnSpcReduction="20000"/>
          </a:bodyPr>
          <a:lstStyle/>
          <a:p>
            <a:pPr>
              <a:buClr>
                <a:schemeClr val="tx2"/>
              </a:buClr>
            </a:pPr>
            <a:r>
              <a:rPr lang="de-DE" dirty="0" smtClean="0"/>
              <a:t>Gegenstandsaspekt:</a:t>
            </a:r>
          </a:p>
          <a:p>
            <a:pPr lvl="1">
              <a:buClr>
                <a:schemeClr val="tx2"/>
              </a:buClr>
            </a:pPr>
            <a:r>
              <a:rPr lang="de-DE" dirty="0"/>
              <a:t>In einem Variablenterm zeigen die Variablen an, dass viele Zahlenterme, die sich nur an der Position der Variablen in den Zahlen </a:t>
            </a:r>
            <a:r>
              <a:rPr lang="de-DE" dirty="0" smtClean="0"/>
              <a:t>unterscheiden, </a:t>
            </a:r>
            <a:r>
              <a:rPr lang="de-DE" dirty="0"/>
              <a:t>zusammengefasst worden sind.</a:t>
            </a:r>
          </a:p>
          <a:p>
            <a:pPr lvl="1">
              <a:buClr>
                <a:schemeClr val="tx2"/>
              </a:buClr>
            </a:pPr>
            <a:r>
              <a:rPr lang="de-DE" dirty="0" smtClean="0"/>
              <a:t>Die Variable steht damit stellvertretend </a:t>
            </a:r>
            <a:r>
              <a:rPr lang="de-DE" dirty="0"/>
              <a:t>für eine Zahl oder simultan für mehrere ggf. unendlich viele nicht näher bestimmte </a:t>
            </a:r>
            <a:r>
              <a:rPr lang="de-DE" dirty="0" smtClean="0"/>
              <a:t>Zahlen. </a:t>
            </a:r>
            <a:endParaRPr lang="de-DE" dirty="0"/>
          </a:p>
          <a:p>
            <a:pPr>
              <a:buClr>
                <a:schemeClr val="tx2"/>
              </a:buClr>
            </a:pPr>
            <a:r>
              <a:rPr lang="de-DE" dirty="0" err="1" smtClean="0"/>
              <a:t>Einsetzungaspekt</a:t>
            </a:r>
            <a:r>
              <a:rPr lang="de-DE" dirty="0" smtClean="0"/>
              <a:t>:</a:t>
            </a:r>
            <a:endParaRPr lang="de-DE" dirty="0"/>
          </a:p>
          <a:p>
            <a:pPr lvl="1">
              <a:buClr>
                <a:schemeClr val="tx2"/>
              </a:buClr>
            </a:pPr>
            <a:r>
              <a:rPr lang="de-DE" dirty="0" smtClean="0"/>
              <a:t>Für eine Variable darf eine Zahl </a:t>
            </a:r>
            <a:r>
              <a:rPr lang="de-DE" dirty="0"/>
              <a:t>(und später auch Terme) </a:t>
            </a:r>
            <a:r>
              <a:rPr lang="de-DE" dirty="0" smtClean="0"/>
              <a:t>eingesetzt werden.</a:t>
            </a:r>
          </a:p>
          <a:p>
            <a:pPr>
              <a:buClr>
                <a:schemeClr val="tx2"/>
              </a:buClr>
            </a:pPr>
            <a:r>
              <a:rPr lang="de-DE" dirty="0" err="1" smtClean="0"/>
              <a:t>Kalkülaspekt</a:t>
            </a:r>
            <a:r>
              <a:rPr lang="de-DE" dirty="0" smtClean="0"/>
              <a:t>:</a:t>
            </a:r>
          </a:p>
          <a:p>
            <a:pPr lvl="1">
              <a:buClr>
                <a:schemeClr val="tx2"/>
              </a:buClr>
            </a:pPr>
            <a:r>
              <a:rPr lang="de-DE" dirty="0" smtClean="0"/>
              <a:t>Mit </a:t>
            </a:r>
            <a:r>
              <a:rPr lang="de-DE" dirty="0"/>
              <a:t>Variablen </a:t>
            </a:r>
            <a:r>
              <a:rPr lang="de-DE" dirty="0" smtClean="0"/>
              <a:t>darf nach </a:t>
            </a:r>
            <a:r>
              <a:rPr lang="de-DE" dirty="0"/>
              <a:t>bestimmten Regeln </a:t>
            </a:r>
            <a:r>
              <a:rPr lang="de-DE" dirty="0" smtClean="0"/>
              <a:t>operiert werden, </a:t>
            </a:r>
            <a:r>
              <a:rPr lang="de-DE" dirty="0"/>
              <a:t>ohne ihnen eine Bedeutung zuweisen zu müssen. </a:t>
            </a:r>
          </a:p>
        </p:txBody>
      </p:sp>
    </p:spTree>
    <p:extLst>
      <p:ext uri="{BB962C8B-B14F-4D97-AF65-F5344CB8AC3E}">
        <p14:creationId xmlns:p14="http://schemas.microsoft.com/office/powerpoint/2010/main" val="7845284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smtClean="0"/>
              <a:t>Hier das Abschlussbild aus Baustein 1 einfügen!</a:t>
            </a:r>
          </a:p>
          <a:p>
            <a:pPr marL="0" marR="0" lvl="0" indent="0" defTabSz="914400" eaLnBrk="1" fontAlgn="auto" latinLnBrk="0" hangingPunct="1">
              <a:lnSpc>
                <a:spcPct val="100000"/>
              </a:lnSpc>
              <a:spcBef>
                <a:spcPts val="0"/>
              </a:spcBef>
              <a:spcAft>
                <a:spcPts val="0"/>
              </a:spcAft>
              <a:buClrTx/>
              <a:buSzTx/>
              <a:buFontTx/>
              <a:buNone/>
              <a:tabLst/>
              <a:defRPr/>
            </a:pPr>
            <a:r>
              <a:rPr lang="de-DE" dirty="0" smtClean="0"/>
              <a:t>Alternativ ausgeblendete Folgefolie.</a:t>
            </a:r>
            <a:endParaRPr lang="de-DE" dirty="0"/>
          </a:p>
        </p:txBody>
      </p:sp>
      <p:sp>
        <p:nvSpPr>
          <p:cNvPr id="5" name="Titel 4"/>
          <p:cNvSpPr>
            <a:spLocks noGrp="1"/>
          </p:cNvSpPr>
          <p:nvPr>
            <p:ph type="title"/>
          </p:nvPr>
        </p:nvSpPr>
        <p:spPr/>
        <p:txBody>
          <a:bodyPr>
            <a:normAutofit fontScale="90000"/>
          </a:bodyPr>
          <a:lstStyle/>
          <a:p>
            <a:r>
              <a:rPr lang="de-DE" dirty="0" smtClean="0"/>
              <a:t>Unser Ergebnis aus Baustein 1:</a:t>
            </a:r>
            <a:endParaRPr lang="de-DE" dirty="0"/>
          </a:p>
        </p:txBody>
      </p:sp>
      <p:sp>
        <p:nvSpPr>
          <p:cNvPr id="3" name="Rahmen 2"/>
          <p:cNvSpPr/>
          <p:nvPr/>
        </p:nvSpPr>
        <p:spPr bwMode="auto">
          <a:xfrm>
            <a:off x="107504" y="908448"/>
            <a:ext cx="5544616" cy="1008384"/>
          </a:xfrm>
          <a:prstGeom prst="frame">
            <a:avLst/>
          </a:prstGeom>
          <a:solidFill>
            <a:srgbClr val="C00000"/>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7" name="Abgerundetes Rechteck 6"/>
          <p:cNvSpPr/>
          <p:nvPr/>
        </p:nvSpPr>
        <p:spPr bwMode="auto">
          <a:xfrm>
            <a:off x="2581398" y="2638338"/>
            <a:ext cx="4582890" cy="1798773"/>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Die Einführung der Variablenterme ist für Schülerinnen und Schüler komplex!</a:t>
            </a:r>
          </a:p>
          <a:p>
            <a:pPr algn="ctr"/>
            <a:endParaRPr lang="de-DE" sz="1800" b="1" dirty="0">
              <a:solidFill>
                <a:prstClr val="black"/>
              </a:solidFill>
              <a:latin typeface="Calibri"/>
              <a:cs typeface="Calibri"/>
              <a:sym typeface="Wingdings"/>
            </a:endParaRPr>
          </a:p>
          <a:p>
            <a:pPr algn="ctr"/>
            <a:r>
              <a:rPr lang="de-DE" sz="1800" b="1" dirty="0" smtClean="0">
                <a:solidFill>
                  <a:prstClr val="black"/>
                </a:solidFill>
                <a:latin typeface="Calibri"/>
                <a:cs typeface="Calibri"/>
                <a:sym typeface="Wingdings"/>
              </a:rPr>
              <a:t>Wichtige Vorstellungen können den </a:t>
            </a:r>
            <a:r>
              <a:rPr lang="de-DE" sz="1800" b="1" dirty="0" err="1" smtClean="0">
                <a:solidFill>
                  <a:prstClr val="black"/>
                </a:solidFill>
                <a:latin typeface="Calibri"/>
                <a:cs typeface="Calibri"/>
                <a:sym typeface="Wingdings"/>
              </a:rPr>
              <a:t>SuS</a:t>
            </a:r>
            <a:r>
              <a:rPr lang="de-DE" sz="1800" b="1" dirty="0" smtClean="0">
                <a:solidFill>
                  <a:prstClr val="black"/>
                </a:solidFill>
                <a:latin typeface="Calibri"/>
                <a:cs typeface="Calibri"/>
                <a:sym typeface="Wingdings"/>
              </a:rPr>
              <a:t> über passende Leitfragen transparent gemacht werden.</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816905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Folien_DZLM_122016">
  <a:themeElements>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DZLM">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B0F0"/>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3392</Words>
  <Application>Microsoft Macintosh PowerPoint</Application>
  <PresentationFormat>Bildschirmpräsentation (4:3)</PresentationFormat>
  <Paragraphs>368</Paragraphs>
  <Slides>37</Slides>
  <Notes>23</Notes>
  <HiddenSlides>15</HiddenSlides>
  <MMClips>0</MMClips>
  <ScaleCrop>false</ScaleCrop>
  <HeadingPairs>
    <vt:vector size="6" baseType="variant">
      <vt:variant>
        <vt:lpstr>Verwendete Schriftarten</vt:lpstr>
      </vt:variant>
      <vt:variant>
        <vt:i4>4</vt:i4>
      </vt:variant>
      <vt:variant>
        <vt:lpstr>Design</vt:lpstr>
      </vt:variant>
      <vt:variant>
        <vt:i4>2</vt:i4>
      </vt:variant>
      <vt:variant>
        <vt:lpstr>Folientitel</vt:lpstr>
      </vt:variant>
      <vt:variant>
        <vt:i4>37</vt:i4>
      </vt:variant>
    </vt:vector>
  </HeadingPairs>
  <TitlesOfParts>
    <vt:vector size="43" baseType="lpstr">
      <vt:lpstr>Calibri</vt:lpstr>
      <vt:lpstr>ＭＳ Ｐゴシック</vt:lpstr>
      <vt:lpstr>Wingdings</vt:lpstr>
      <vt:lpstr>Arial</vt:lpstr>
      <vt:lpstr>Folien_DZLM_122016</vt:lpstr>
      <vt:lpstr>FortbildnerFolien</vt:lpstr>
      <vt:lpstr>Algebra in der Sekundarstufe I: Einführung von Variablentermen</vt:lpstr>
      <vt:lpstr>Hinweise zu den Lizenzbedingungen</vt:lpstr>
      <vt:lpstr>Einführung von Variablentermen – für fachfremd Unterrichtende</vt:lpstr>
      <vt:lpstr>Ablauf unserer Fortbildung</vt:lpstr>
      <vt:lpstr>Aufbau Baustein 3: [3 h]</vt:lpstr>
      <vt:lpstr>Einstieg: [15 min]</vt:lpstr>
      <vt:lpstr>Unser Ergebnis aus Baustein 1:</vt:lpstr>
      <vt:lpstr>Aktivitäten mit Termen &amp; Variablenaspekte</vt:lpstr>
      <vt:lpstr>Unser Ergebnis aus Baustein 1:</vt:lpstr>
      <vt:lpstr>Aktivitäten mit Termen &amp; Variablenaspekte</vt:lpstr>
      <vt:lpstr>Unser Ergebnis aus Baustein 1:</vt:lpstr>
      <vt:lpstr>Aktivitäten mit Termen &amp; Variablenaspekte</vt:lpstr>
      <vt:lpstr>Inhalte des Bausteins 3:</vt:lpstr>
      <vt:lpstr>Eine mögliche Unterrichtsreihe zu Termen und Variablen [30 min]</vt:lpstr>
      <vt:lpstr>Gliederung   </vt:lpstr>
      <vt:lpstr>Einordnung und Ablauf unserer Beispielunterrichtsreihe</vt:lpstr>
      <vt:lpstr>Wiederholung der Aktivitäten mit Zahlentermen</vt:lpstr>
      <vt:lpstr>Aufstellen von Variablentermen </vt:lpstr>
      <vt:lpstr>Aufstellen von Variablentermen </vt:lpstr>
      <vt:lpstr>Problemlösen mit Variablentermen</vt:lpstr>
      <vt:lpstr>Problemlösen mit Variablentermen</vt:lpstr>
      <vt:lpstr>Einordnung und Ablauf unserer Beispielunterrichtsreihe</vt:lpstr>
      <vt:lpstr>Arbeit in Kleingruppen: Wir analysieren unser Unterrichtsmaterial: Mit welchen Aufgaben aus unserem Material können Terme und Variablen eingeführt werden? [90–105 min]</vt:lpstr>
      <vt:lpstr>Arbeit in Kleingruppen: Wir analysieren unser Unterrichtsmaterial: Mit welchen Aufgaben aus unserem Material können Terme und Variablen eingeführt werden? [90–105 min]</vt:lpstr>
      <vt:lpstr>Gliederung   </vt:lpstr>
      <vt:lpstr>Nun sind Sie an der Reihe:</vt:lpstr>
      <vt:lpstr>Vorstellung der Arbeitsergebnisse [30–45 min]</vt:lpstr>
      <vt:lpstr>Gliederung   </vt:lpstr>
      <vt:lpstr>Nun sind Sie an der Reihe:</vt:lpstr>
      <vt:lpstr>Beispiele für TN-Plakate</vt:lpstr>
      <vt:lpstr>Beispiele für TN-Plakate</vt:lpstr>
      <vt:lpstr>Beispiele für TN-Plakate</vt:lpstr>
      <vt:lpstr>Abschluss</vt:lpstr>
      <vt:lpstr>Rückblick</vt:lpstr>
      <vt:lpstr>Ausblick</vt:lpstr>
      <vt:lpstr>Literaturverzeichnis</vt:lpstr>
      <vt:lpstr>PowerPoint-Präsentation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Algebra in der Sekundarstufe I: Einführung von Variablentermen</dc:title>
  <cp:lastModifiedBy>Ein Microsoft Office-Anwender</cp:lastModifiedBy>
  <cp:revision>7</cp:revision>
  <dcterms:modified xsi:type="dcterms:W3CDTF">2018-01-19T15:44:10Z</dcterms:modified>
</cp:coreProperties>
</file>